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6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90" r:id="rId16"/>
    <p:sldId id="291" r:id="rId17"/>
    <p:sldId id="292" r:id="rId18"/>
    <p:sldId id="287" r:id="rId19"/>
    <p:sldId id="288" r:id="rId20"/>
    <p:sldId id="293" r:id="rId2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7F93B"/>
    <a:srgbClr val="44A92E"/>
    <a:srgbClr val="F69B11"/>
    <a:srgbClr val="E9E91F"/>
    <a:srgbClr val="339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86" d="100"/>
          <a:sy n="86" d="100"/>
        </p:scale>
        <p:origin x="563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2EA3296-67C6-4F9B-B15A-D75BCC56A234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481D6BD-C224-4B01-83D6-62E1CB545C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8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1D6BD-C224-4B01-83D6-62E1CB545C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55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00200" y="1143000"/>
            <a:ext cx="6019800" cy="2362200"/>
          </a:xfrm>
        </p:spPr>
        <p:txBody>
          <a:bodyPr lIns="0" tIns="0" rIns="0" bIns="0" anchor="b" anchorCtr="0">
            <a:noAutofit/>
          </a:bodyPr>
          <a:lstStyle>
            <a:lvl1pPr algn="l">
              <a:defRPr sz="4900" b="0" baseline="0">
                <a:solidFill>
                  <a:srgbClr val="F69B11"/>
                </a:solidFill>
                <a:latin typeface="Avenir LT Std 65 Medium" pitchFamily="34" charset="0"/>
              </a:defRPr>
            </a:lvl1pPr>
          </a:lstStyle>
          <a:p>
            <a:r>
              <a:rPr lang="en-US" dirty="0"/>
              <a:t>HCD Printer-Friendly Presentation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4114800"/>
            <a:ext cx="4191000" cy="16764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1800" b="0">
                <a:solidFill>
                  <a:srgbClr val="000000"/>
                </a:solidFill>
                <a:latin typeface="Avenir LT Std 65 Medium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Information</a:t>
            </a:r>
          </a:p>
          <a:p>
            <a:r>
              <a:rPr lang="en-US" dirty="0"/>
              <a:t>Presenter Division/Office</a:t>
            </a:r>
          </a:p>
          <a:p>
            <a:r>
              <a:rPr lang="en-US" dirty="0"/>
              <a:t>Contact Information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35198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2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781800" cy="106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91400" cy="4373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6FAA01-D551-4CE0-83C2-BFDF5B560DDE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71234F-6A54-4831-9A2D-FD5860F3C3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4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>
            <a:lvl1pPr>
              <a:defRPr b="0">
                <a:solidFill>
                  <a:srgbClr val="F69B1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6FAA01-D551-4CE0-83C2-BFDF5B560DDE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71234F-6A54-4831-9A2D-FD5860F3C3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533400"/>
            <a:ext cx="9144000" cy="4343400"/>
          </a:xfrm>
        </p:spPr>
        <p:txBody>
          <a:bodyPr anchor="ctr" anchorCtr="1">
            <a:noAutofit/>
          </a:bodyPr>
          <a:lstStyle>
            <a:lvl1pPr algn="l">
              <a:defRPr sz="5000" b="0" cap="none">
                <a:solidFill>
                  <a:srgbClr val="F69B11"/>
                </a:solidFill>
              </a:defRPr>
            </a:lvl1pPr>
          </a:lstStyle>
          <a:p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120243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6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Slide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6FAA01-D551-4CE0-83C2-BFDF5B560DDE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71234F-6A54-4831-9A2D-FD5860F3C3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8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F69B11"/>
          </a:solidFill>
          <a:latin typeface="Avenir LT Std 65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venir LT Std 65 Medium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venir LT Std 65 Medium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venir LT Std 65 Medium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venir LT Std 65 Medium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venir LT Std 65 Medium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d.ca.gov/grants-funding/active-funding/cdbg/cdbg-program-redesign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d.ca.gov/grants-funding/active-funding/cdbg/cdbg-program-redesign.s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239000" cy="2362200"/>
          </a:xfrm>
        </p:spPr>
        <p:txBody>
          <a:bodyPr/>
          <a:lstStyle/>
          <a:p>
            <a:pPr algn="ctr"/>
            <a:r>
              <a:rPr lang="en-US" sz="4400" b="1" dirty="0"/>
              <a:t>Community Development Block Grant (CDBG) Redesign</a:t>
            </a:r>
            <a:br>
              <a:rPr lang="en-US" sz="4000" b="1" dirty="0"/>
            </a:br>
            <a:r>
              <a:rPr lang="en-US" sz="4000" b="1" dirty="0"/>
              <a:t>Senate Bill (SB) 106 Report 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153400" cy="16764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800" b="1" dirty="0"/>
              <a:t>Department of Housing and Community Development</a:t>
            </a:r>
          </a:p>
          <a:p>
            <a:r>
              <a:rPr lang="en-US" sz="2800" b="1" dirty="0"/>
              <a:t>Division of Financial Assistance</a:t>
            </a:r>
          </a:p>
          <a:p>
            <a:r>
              <a:rPr lang="en-US" sz="2800" b="1" dirty="0"/>
              <a:t>June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91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9F34-F85C-41BF-B717-B096F8C4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Considerations for Reducing Unspent Program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927AF-BD28-48CA-9090-C2B4443BE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 and require execution of Program Income Reuse Agreement.</a:t>
            </a:r>
          </a:p>
          <a:p>
            <a:r>
              <a:rPr lang="en-US" dirty="0"/>
              <a:t>Allow balances as long as funds used within certain period.</a:t>
            </a:r>
          </a:p>
          <a:p>
            <a:r>
              <a:rPr lang="en-US" dirty="0"/>
              <a:t>Eliminate Supplemental Activities and incorporate existing Supplemental Activities into the Program Income Reuse Agreement.</a:t>
            </a:r>
          </a:p>
        </p:txBody>
      </p:sp>
    </p:spTree>
    <p:extLst>
      <p:ext uri="{BB962C8B-B14F-4D97-AF65-F5344CB8AC3E}">
        <p14:creationId xmlns:p14="http://schemas.microsoft.com/office/powerpoint/2010/main" val="2433456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D6546-79CC-4177-81AA-3BAA6873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Considerations for Economic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B7FFE-D8BD-4FFF-8170-D9CAE4D0C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Consider reducing the period funds are held out for over-the-counter Economic Development applications.</a:t>
            </a:r>
          </a:p>
          <a:p>
            <a:r>
              <a:rPr lang="en-US" dirty="0"/>
              <a:t>Continue discussions about improvement of Economic Development component through:</a:t>
            </a:r>
          </a:p>
          <a:p>
            <a:pPr lvl="1"/>
            <a:r>
              <a:rPr lang="en-US" dirty="0"/>
              <a:t>Providing boilerplate documents for ease of use,</a:t>
            </a:r>
          </a:p>
          <a:p>
            <a:pPr lvl="1"/>
            <a:r>
              <a:rPr lang="en-US" dirty="0"/>
              <a:t>Additional training of both HCD staff and local jurisdictions,</a:t>
            </a:r>
          </a:p>
          <a:p>
            <a:pPr lvl="1"/>
            <a:r>
              <a:rPr lang="en-US" dirty="0"/>
              <a:t>Exploring partnering with U.S. Department of Agriculture or other funding entities to provide additional resources.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98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C51F3-F259-462C-BB51-74284AC99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States’ and Los Angeles County’s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C037A-F274-43E0-A4BE-C168AD823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Reviewed other successful jurisdictions’ management of CDBG:</a:t>
            </a:r>
          </a:p>
          <a:p>
            <a:pPr lvl="1"/>
            <a:r>
              <a:rPr lang="en-US" dirty="0"/>
              <a:t>Ohio</a:t>
            </a:r>
          </a:p>
          <a:p>
            <a:pPr lvl="1"/>
            <a:r>
              <a:rPr lang="en-US" dirty="0"/>
              <a:t>Vermont</a:t>
            </a:r>
          </a:p>
          <a:p>
            <a:pPr lvl="1"/>
            <a:r>
              <a:rPr lang="en-US" dirty="0"/>
              <a:t>Connecticut</a:t>
            </a:r>
          </a:p>
          <a:p>
            <a:pPr lvl="1"/>
            <a:r>
              <a:rPr lang="en-US" dirty="0"/>
              <a:t>Louisiana</a:t>
            </a:r>
          </a:p>
          <a:p>
            <a:pPr lvl="1"/>
            <a:r>
              <a:rPr lang="en-US" dirty="0"/>
              <a:t>Nevada</a:t>
            </a:r>
          </a:p>
          <a:p>
            <a:pPr lvl="1"/>
            <a:r>
              <a:rPr lang="en-US" dirty="0"/>
              <a:t>Iowa</a:t>
            </a:r>
          </a:p>
          <a:p>
            <a:pPr lvl="1"/>
            <a:r>
              <a:rPr lang="en-US" dirty="0"/>
              <a:t>Los Angeles County</a:t>
            </a:r>
          </a:p>
          <a:p>
            <a:r>
              <a:rPr lang="en-US" dirty="0"/>
              <a:t>California is considering many of these other jurisdictions’ method of implementing CDBG.</a:t>
            </a:r>
          </a:p>
        </p:txBody>
      </p:sp>
    </p:spTree>
    <p:extLst>
      <p:ext uri="{BB962C8B-B14F-4D97-AF65-F5344CB8AC3E}">
        <p14:creationId xmlns:p14="http://schemas.microsoft.com/office/powerpoint/2010/main" val="3031260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C4F90-5072-46A5-A23F-33A440E4D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CD28F-D301-46CD-9998-88F9356B9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Organizational Restructuring:</a:t>
            </a:r>
          </a:p>
          <a:p>
            <a:pPr lvl="1"/>
            <a:r>
              <a:rPr lang="en-US" dirty="0"/>
              <a:t>Creation of separate federal NOFA unit to improve customer service, build subject matter expertise, and better meet CDBG program requirements.</a:t>
            </a:r>
          </a:p>
          <a:p>
            <a:pPr lvl="1"/>
            <a:r>
              <a:rPr lang="en-US" dirty="0"/>
              <a:t>Two operations sections merged into one to eliminate duplication of effort, streamline approval processes, build internal staff capacity, and provide grantees greater continuity with fewer changes in staff overseeing a single grant.</a:t>
            </a:r>
          </a:p>
        </p:txBody>
      </p:sp>
    </p:spTree>
    <p:extLst>
      <p:ext uri="{BB962C8B-B14F-4D97-AF65-F5344CB8AC3E}">
        <p14:creationId xmlns:p14="http://schemas.microsoft.com/office/powerpoint/2010/main" val="950361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6F762-C7C7-4A2B-A51B-43BE08F8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01E12-7954-4A1F-99F4-0D9783F8A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7391400" cy="46021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Business Process Improvements</a:t>
            </a:r>
          </a:p>
          <a:p>
            <a:pPr lvl="1"/>
            <a:r>
              <a:rPr lang="en-US" dirty="0"/>
              <a:t>Self-scoring applications</a:t>
            </a:r>
          </a:p>
          <a:p>
            <a:pPr lvl="1"/>
            <a:r>
              <a:rPr lang="en-US" dirty="0"/>
              <a:t>Streamlined contracting process</a:t>
            </a:r>
          </a:p>
          <a:p>
            <a:pPr lvl="1"/>
            <a:r>
              <a:rPr lang="en-US" dirty="0"/>
              <a:t>Appeals process</a:t>
            </a:r>
          </a:p>
          <a:p>
            <a:pPr lvl="1"/>
            <a:r>
              <a:rPr lang="en-US" dirty="0"/>
              <a:t>Early review of organizational documents</a:t>
            </a:r>
          </a:p>
          <a:p>
            <a:r>
              <a:rPr lang="en-US" dirty="0"/>
              <a:t>Technology</a:t>
            </a:r>
          </a:p>
          <a:p>
            <a:pPr lvl="1"/>
            <a:r>
              <a:rPr lang="en-US" dirty="0"/>
              <a:t>Track issuance of standard agreements within 60 days of award</a:t>
            </a:r>
          </a:p>
          <a:p>
            <a:pPr lvl="1"/>
            <a:r>
              <a:rPr lang="en-US" dirty="0"/>
              <a:t>Convert application to electronic submittal</a:t>
            </a:r>
          </a:p>
          <a:p>
            <a:r>
              <a:rPr lang="en-US" dirty="0"/>
              <a:t>Data Clean-up</a:t>
            </a:r>
          </a:p>
          <a:p>
            <a:r>
              <a:rPr lang="en-US" dirty="0"/>
              <a:t>Training</a:t>
            </a:r>
          </a:p>
          <a:p>
            <a:r>
              <a:rPr lang="en-US" dirty="0"/>
              <a:t>Addressing HUD Monitoring Report</a:t>
            </a:r>
          </a:p>
          <a:p>
            <a:r>
              <a:rPr lang="en-US" dirty="0"/>
              <a:t>Improving Communications with Local Jurisdictions</a:t>
            </a:r>
          </a:p>
        </p:txBody>
      </p:sp>
    </p:spTree>
    <p:extLst>
      <p:ext uri="{BB962C8B-B14F-4D97-AF65-F5344CB8AC3E}">
        <p14:creationId xmlns:p14="http://schemas.microsoft.com/office/powerpoint/2010/main" val="355678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77C4C-5C43-463C-A016-6B1D35B69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Timing of Redesign through Completion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3E9D9-2B1E-466B-9C88-CB4D2754B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7848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By June 2019</a:t>
            </a:r>
          </a:p>
          <a:p>
            <a:pPr lvl="1"/>
            <a:r>
              <a:rPr lang="en-US" dirty="0"/>
              <a:t>Guidelines developed and approved.</a:t>
            </a:r>
          </a:p>
          <a:p>
            <a:pPr lvl="1"/>
            <a:r>
              <a:rPr lang="en-US" dirty="0"/>
              <a:t>Training on redesigned program.</a:t>
            </a:r>
          </a:p>
          <a:p>
            <a:pPr lvl="1"/>
            <a:r>
              <a:rPr lang="en-US" dirty="0"/>
              <a:t>Complete work of Redesign Working Group and reinstitute CDBG Advisory Committee.</a:t>
            </a:r>
          </a:p>
          <a:p>
            <a:pPr lvl="1"/>
            <a:r>
              <a:rPr lang="en-US" dirty="0"/>
              <a:t>Complete HCD improvements.</a:t>
            </a:r>
          </a:p>
          <a:p>
            <a:pPr lvl="1"/>
            <a:r>
              <a:rPr lang="en-US" dirty="0"/>
              <a:t>Training on redesigned program.</a:t>
            </a:r>
          </a:p>
          <a:p>
            <a:pPr lvl="1"/>
            <a:r>
              <a:rPr lang="en-US" dirty="0"/>
              <a:t>2019 NOFA release April 2019.</a:t>
            </a:r>
          </a:p>
          <a:p>
            <a:endParaRPr lang="en-US" dirty="0"/>
          </a:p>
          <a:p>
            <a:r>
              <a:rPr lang="en-US" dirty="0"/>
              <a:t>July 2019 to June 2020</a:t>
            </a:r>
          </a:p>
          <a:p>
            <a:pPr lvl="1"/>
            <a:r>
              <a:rPr lang="en-US" dirty="0"/>
              <a:t>Revise Grant Management Manual.</a:t>
            </a:r>
          </a:p>
          <a:p>
            <a:pPr lvl="1"/>
            <a:r>
              <a:rPr lang="en-US" dirty="0"/>
              <a:t>Award funds for 2019 NOFA applications.</a:t>
            </a:r>
          </a:p>
          <a:p>
            <a:pPr lvl="1"/>
            <a:r>
              <a:rPr lang="en-US" dirty="0"/>
              <a:t>Make adjustments to the guidelines as necessary.</a:t>
            </a:r>
          </a:p>
          <a:p>
            <a:pPr lvl="1"/>
            <a:r>
              <a:rPr lang="en-US" dirty="0"/>
              <a:t>Complete required actions in response to HUD Monitoring.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34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4B588-6E8E-491B-8D9C-3F103F21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will we know we have succeeded?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438A4-C183-4288-8EE1-3B13C7C6A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Increased participation by local jurisdictions,</a:t>
            </a:r>
          </a:p>
          <a:p>
            <a:r>
              <a:rPr lang="en-US" dirty="0"/>
              <a:t>Decrease in unspent funds,</a:t>
            </a:r>
          </a:p>
          <a:p>
            <a:r>
              <a:rPr lang="en-US" dirty="0"/>
              <a:t>Increased use of Program Income,</a:t>
            </a:r>
          </a:p>
          <a:p>
            <a:r>
              <a:rPr lang="en-US" dirty="0"/>
              <a:t>Reductions in </a:t>
            </a:r>
            <a:r>
              <a:rPr lang="en-US" dirty="0" err="1"/>
              <a:t>disencumbrances</a:t>
            </a:r>
            <a:r>
              <a:rPr lang="en-US" dirty="0"/>
              <a:t> and extension requests from past years,</a:t>
            </a:r>
          </a:p>
          <a:p>
            <a:r>
              <a:rPr lang="en-US" dirty="0"/>
              <a:t>Lower administrative costs for HCD and local jurisdictions,</a:t>
            </a:r>
          </a:p>
          <a:p>
            <a:r>
              <a:rPr lang="en-US" dirty="0"/>
              <a:t>Increased new and rehabilitated affordable housing,</a:t>
            </a:r>
          </a:p>
          <a:p>
            <a:r>
              <a:rPr lang="en-US" dirty="0"/>
              <a:t>Increased services provided to most vulnerable residents, and</a:t>
            </a:r>
          </a:p>
          <a:p>
            <a:r>
              <a:rPr lang="en-US" dirty="0"/>
              <a:t>Increased number of jobs for lower-income residents.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23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BCF3-91A0-4103-A150-3FAF6751D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5708-2E2B-4DD2-A9D4-7FAC0C8AA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 is available to download at </a:t>
            </a:r>
            <a:r>
              <a:rPr lang="en-US" dirty="0">
                <a:hlinkClick r:id="rId2"/>
              </a:rPr>
              <a:t>http://www.hcd.ca.gov/grants-funding/active-funding/cdbg/cdbg-program-redesign.shtml</a:t>
            </a:r>
            <a:r>
              <a:rPr lang="en-US" dirty="0"/>
              <a:t>.</a:t>
            </a:r>
          </a:p>
          <a:p>
            <a:r>
              <a:rPr lang="en-US" dirty="0"/>
              <a:t>Questions? E-mail to CDBGRedesign@hcd.ca.gov.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1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971C1-85AA-4397-819D-13B87A13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09600"/>
            <a:ext cx="6781800" cy="1066800"/>
          </a:xfrm>
        </p:spPr>
        <p:txBody>
          <a:bodyPr>
            <a:normAutofit/>
          </a:bodyPr>
          <a:lstStyle/>
          <a:p>
            <a:r>
              <a:rPr lang="en-US" dirty="0"/>
              <a:t>CDBG—Who Benefits?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E5EC1-3246-4DCB-BEF5-EC0A3EA0E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program operated by the State of California</a:t>
            </a:r>
          </a:p>
          <a:p>
            <a:r>
              <a:rPr lang="en-US" dirty="0"/>
              <a:t>Funds to eligible jurisdictions that do not receive CDBG funds directly from the U.S. Department of Housing and Urban Development (HUD)</a:t>
            </a:r>
          </a:p>
          <a:p>
            <a:r>
              <a:rPr lang="en-US" dirty="0"/>
              <a:t>Annual competition for grants</a:t>
            </a:r>
          </a:p>
        </p:txBody>
      </p:sp>
    </p:spTree>
    <p:extLst>
      <p:ext uri="{BB962C8B-B14F-4D97-AF65-F5344CB8AC3E}">
        <p14:creationId xmlns:p14="http://schemas.microsoft.com/office/powerpoint/2010/main" val="140434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A28B-D3F9-421C-8449-08BD31391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CDBG—What Does it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10F7A-49E4-4057-9741-31F083C87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CDBG provides grants to local jurisdictions for:</a:t>
            </a:r>
          </a:p>
          <a:p>
            <a:pPr lvl="1"/>
            <a:r>
              <a:rPr lang="en-US" dirty="0"/>
              <a:t>Housing assistance</a:t>
            </a:r>
          </a:p>
          <a:p>
            <a:pPr lvl="2"/>
            <a:r>
              <a:rPr lang="en-US" dirty="0"/>
              <a:t>Housing rehabilitation</a:t>
            </a:r>
          </a:p>
          <a:p>
            <a:pPr lvl="2"/>
            <a:r>
              <a:rPr lang="en-US" dirty="0"/>
              <a:t>Homebuyer assistance</a:t>
            </a:r>
          </a:p>
          <a:p>
            <a:pPr lvl="2"/>
            <a:r>
              <a:rPr lang="en-US" dirty="0"/>
              <a:t>Infrastructure in support of housing</a:t>
            </a:r>
          </a:p>
          <a:p>
            <a:pPr lvl="1"/>
            <a:r>
              <a:rPr lang="en-US" dirty="0"/>
              <a:t>Economic development</a:t>
            </a:r>
          </a:p>
          <a:p>
            <a:pPr lvl="2"/>
            <a:r>
              <a:rPr lang="en-US" dirty="0"/>
              <a:t>Programs and projects in support of job creation</a:t>
            </a:r>
          </a:p>
          <a:p>
            <a:pPr lvl="1"/>
            <a:r>
              <a:rPr lang="en-US" dirty="0"/>
              <a:t>Public infrastructure improvement or construction</a:t>
            </a:r>
          </a:p>
          <a:p>
            <a:pPr lvl="1"/>
            <a:r>
              <a:rPr lang="en-US" dirty="0"/>
              <a:t>Public Services</a:t>
            </a:r>
          </a:p>
          <a:p>
            <a:pPr lvl="1"/>
            <a:r>
              <a:rPr lang="en-US" dirty="0"/>
              <a:t>Public Facilities</a:t>
            </a:r>
          </a:p>
          <a:p>
            <a:pPr lvl="1"/>
            <a:r>
              <a:rPr lang="en-US" dirty="0"/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val="321277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6E2EB-12E9-45EC-B3B1-C096008CB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Need for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18012-9018-430C-9DC5-4FAE160DB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California has lowest rate of expenditure of CDBG funds in nation.</a:t>
            </a:r>
          </a:p>
          <a:p>
            <a:r>
              <a:rPr lang="en-US" dirty="0"/>
              <a:t>Program Income is not being expended on eligible activities as required.</a:t>
            </a:r>
          </a:p>
          <a:p>
            <a:r>
              <a:rPr lang="en-US" dirty="0"/>
              <a:t>HUD has called for significant changes to the program.</a:t>
            </a:r>
          </a:p>
          <a:p>
            <a:r>
              <a:rPr lang="en-US" dirty="0"/>
              <a:t>Resources and capacity at both state and local levels limit ability to both grant funds and spend funds.</a:t>
            </a:r>
          </a:p>
          <a:p>
            <a:r>
              <a:rPr lang="en-US" dirty="0"/>
              <a:t>Use of funds must align with state priorities.</a:t>
            </a:r>
          </a:p>
        </p:txBody>
      </p:sp>
    </p:spTree>
    <p:extLst>
      <p:ext uri="{BB962C8B-B14F-4D97-AF65-F5344CB8AC3E}">
        <p14:creationId xmlns:p14="http://schemas.microsoft.com/office/powerpoint/2010/main" val="42540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8C01-8CF9-413B-837D-3062281BE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SB 106 (2017 Budget Trailer Bill)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946A5-9CD1-4773-B3B2-83E299934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51054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Directed the Department of Housing and Community Development (HCD) to:</a:t>
            </a:r>
          </a:p>
          <a:p>
            <a:pPr lvl="1"/>
            <a:r>
              <a:rPr lang="en-US" dirty="0"/>
              <a:t>Convene a group of stakeholders to assist in process of improving program through redesign.</a:t>
            </a:r>
          </a:p>
          <a:p>
            <a:pPr lvl="1"/>
            <a:r>
              <a:rPr lang="en-US" dirty="0"/>
              <a:t>Analyze and report on HCD award process, contract management processes and policies, and fiscal processes.</a:t>
            </a:r>
          </a:p>
          <a:p>
            <a:pPr lvl="1"/>
            <a:r>
              <a:rPr lang="en-US" dirty="0"/>
              <a:t>Analyze requirements of state program that are in excess of federal requirements that would, if eliminated, facilitate greater use of funds and reduce workload.</a:t>
            </a:r>
          </a:p>
          <a:p>
            <a:pPr lvl="1"/>
            <a:r>
              <a:rPr lang="en-US" dirty="0"/>
              <a:t>Revise and update Chapter 21 of the Grant Management Manual: Economic Development—Business Development.</a:t>
            </a:r>
          </a:p>
          <a:p>
            <a:pPr lvl="1"/>
            <a:r>
              <a:rPr lang="en-US" dirty="0"/>
              <a:t>Train staff on Economic Development (ED) and provide additional ED resources on HCD website.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7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D19EB-D363-40E2-B79A-D1903321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Redesign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BCE91-1F11-4375-A7B8-9E4658DCF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better serve local jurisdictions while streamlining HCD’s workload and complying with federal requirements.</a:t>
            </a:r>
          </a:p>
          <a:p>
            <a:r>
              <a:rPr lang="en-US" dirty="0"/>
              <a:t>Increase rate of expenditures.</a:t>
            </a:r>
          </a:p>
          <a:p>
            <a:r>
              <a:rPr lang="en-US" dirty="0"/>
              <a:t>Ensure Program Income expended appropriately.</a:t>
            </a:r>
          </a:p>
          <a:p>
            <a:r>
              <a:rPr lang="en-US" dirty="0"/>
              <a:t>Address program deficiencies identified by HUD in recent Monitoring Report.</a:t>
            </a:r>
          </a:p>
        </p:txBody>
      </p:sp>
    </p:spTree>
    <p:extLst>
      <p:ext uri="{BB962C8B-B14F-4D97-AF65-F5344CB8AC3E}">
        <p14:creationId xmlns:p14="http://schemas.microsoft.com/office/powerpoint/2010/main" val="219969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70D5-E282-475A-94B6-BDBFA5507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78212-D963-4538-AB3D-B829415A6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Held several listening sessions throughout the state.</a:t>
            </a:r>
          </a:p>
          <a:p>
            <a:r>
              <a:rPr lang="en-US" dirty="0"/>
              <a:t>Published the CDBG Redesign Framing Paper in July 2017.</a:t>
            </a:r>
          </a:p>
          <a:p>
            <a:r>
              <a:rPr lang="en-US" dirty="0"/>
              <a:t>Convened the Redesign Working Group starting in August 2017 and meeting monthly. (Visit </a:t>
            </a:r>
            <a:r>
              <a:rPr lang="en-US" dirty="0">
                <a:hlinkClick r:id="rId2"/>
              </a:rPr>
              <a:t>http://www.hcd.ca.gov/grants-funding/active-funding/cdbg/cdbg-program-redesign.shtml</a:t>
            </a:r>
            <a:r>
              <a:rPr lang="en-US" dirty="0"/>
              <a:t> for list of members and meetings of Working Group.)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0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08F8-468D-4E23-BBFE-7B77B144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there cont’d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ED06D-2325-4B00-BF56-3B535E84F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Chapter 21 of the Grant Management Manual was revised.</a:t>
            </a:r>
          </a:p>
          <a:p>
            <a:r>
              <a:rPr lang="en-US" dirty="0"/>
              <a:t>Guidelines are being drafted to replace current state CDBG regulations to be used in combination with federal regulations.</a:t>
            </a:r>
          </a:p>
          <a:p>
            <a:r>
              <a:rPr lang="en-US" dirty="0"/>
              <a:t>Continuing to work with Redesign Working Group in areas of Increasing Expenditures, Expending Program Income, and Economic Development.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2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0F00B-E391-458D-B235-65E45F3A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Considerations for Increasing Expenditures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CA008-04C2-4822-A5E4-904BC15E0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8800"/>
            <a:ext cx="73914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Change timing of Notice of Funding Availability (NOFA) so funds are available earlier in the process.</a:t>
            </a:r>
          </a:p>
          <a:p>
            <a:r>
              <a:rPr lang="en-US" dirty="0"/>
              <a:t>Refine readiness criteria at application.</a:t>
            </a:r>
          </a:p>
          <a:p>
            <a:r>
              <a:rPr lang="en-US" dirty="0"/>
              <a:t>Encourage planning grants to prepare for following year’s application.</a:t>
            </a:r>
          </a:p>
          <a:p>
            <a:r>
              <a:rPr lang="en-US" dirty="0"/>
              <a:t>Consider narrowing eligible activities as appropriate.</a:t>
            </a:r>
          </a:p>
          <a:p>
            <a:r>
              <a:rPr lang="en-US" dirty="0"/>
              <a:t>Monitor contracts in order to both provide technical assistance and ensure compliance.</a:t>
            </a:r>
          </a:p>
        </p:txBody>
      </p:sp>
    </p:spTree>
    <p:extLst>
      <p:ext uri="{BB962C8B-B14F-4D97-AF65-F5344CB8AC3E}">
        <p14:creationId xmlns:p14="http://schemas.microsoft.com/office/powerpoint/2010/main" val="1575237780"/>
      </p:ext>
    </p:extLst>
  </p:cSld>
  <p:clrMapOvr>
    <a:masterClrMapping/>
  </p:clrMapOvr>
</p:sld>
</file>

<file path=ppt/theme/theme1.xml><?xml version="1.0" encoding="utf-8"?>
<a:theme xmlns:a="http://schemas.openxmlformats.org/drawingml/2006/main" name="HCDPowerPointTemplate_printfriendly">
  <a:themeElements>
    <a:clrScheme name="HCD Medium Background">
      <a:dk1>
        <a:srgbClr val="F69B11"/>
      </a:dk1>
      <a:lt1>
        <a:sysClr val="window" lastClr="FFFFFF"/>
      </a:lt1>
      <a:dk2>
        <a:srgbClr val="3396C0"/>
      </a:dk2>
      <a:lt2>
        <a:srgbClr val="FFFFFF"/>
      </a:lt2>
      <a:accent1>
        <a:srgbClr val="F69B11"/>
      </a:accent1>
      <a:accent2>
        <a:srgbClr val="EA1011"/>
      </a:accent2>
      <a:accent3>
        <a:srgbClr val="B3C042"/>
      </a:accent3>
      <a:accent4>
        <a:srgbClr val="F8F518"/>
      </a:accent4>
      <a:accent5>
        <a:srgbClr val="CFE7DE"/>
      </a:accent5>
      <a:accent6>
        <a:srgbClr val="1A468C"/>
      </a:accent6>
      <a:hlink>
        <a:srgbClr val="1A468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HCD Template Document" ma:contentTypeID="0x01010003207965D936FC419890337BDD8E025F0600E83503F0B700FD42AF6841356674D083" ma:contentTypeVersion="6" ma:contentTypeDescription="" ma:contentTypeScope="" ma:versionID="6a7da75bb8c3b2a82b38728d757c7f81">
  <xsd:schema xmlns:xsd="http://www.w3.org/2001/XMLSchema" xmlns:xs="http://www.w3.org/2001/XMLSchema" xmlns:p="http://schemas.microsoft.com/office/2006/metadata/properties" xmlns:ns2="519a02af-947b-49c3-a71f-4904445a5a9e" targetNamespace="http://schemas.microsoft.com/office/2006/metadata/properties" ma:root="true" ma:fieldsID="40d3bd0b3863924f43c725d96bde631b" ns2:_="">
    <xsd:import namespace="519a02af-947b-49c3-a71f-4904445a5a9e"/>
    <xsd:element name="properties">
      <xsd:complexType>
        <xsd:sequence>
          <xsd:element name="documentManagement">
            <xsd:complexType>
              <xsd:all>
                <xsd:element ref="ns2:scRollupDescription" minOccurs="0"/>
                <xsd:element ref="ns2:scGroupBy" minOccurs="0"/>
                <xsd:element ref="ns2:f4ce608afb694a48bc613d95fe4a7af0" minOccurs="0"/>
                <xsd:element ref="ns2:TaxCatchAll" minOccurs="0"/>
                <xsd:element ref="ns2:TaxCatchAllLabel" minOccurs="0"/>
                <xsd:element ref="ns2:c700ff25e99e4baaab6915db9322d896" minOccurs="0"/>
                <xsd:element ref="ns2:oc3d90a2fa0a41aa850640329994ad28" minOccurs="0"/>
                <xsd:element ref="ns2:j2d57f71603c40278f3911e80114c83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a02af-947b-49c3-a71f-4904445a5a9e" elementFormDefault="qualified">
    <xsd:import namespace="http://schemas.microsoft.com/office/2006/documentManagement/types"/>
    <xsd:import namespace="http://schemas.microsoft.com/office/infopath/2007/PartnerControls"/>
    <xsd:element name="scRollupDescription" ma:index="8" nillable="true" ma:displayName="Rollup Description" ma:internalName="scRollupDescription">
      <xsd:simpleType>
        <xsd:restriction base="dms:Note">
          <xsd:maxLength value="255"/>
        </xsd:restriction>
      </xsd:simpleType>
    </xsd:element>
    <xsd:element name="scGroupBy" ma:index="9" nillable="true" ma:displayName="Group By" ma:hidden="true" ma:internalName="scGroupBy" ma:readOnly="false">
      <xsd:simpleType>
        <xsd:restriction base="dms:Text"/>
      </xsd:simpleType>
    </xsd:element>
    <xsd:element name="f4ce608afb694a48bc613d95fe4a7af0" ma:index="10" nillable="true" ma:taxonomy="true" ma:internalName="f4ce608afb694a48bc613d95fe4a7af0" ma:taxonomyFieldName="scDocCategory" ma:displayName="Doc Category" ma:readOnly="false" ma:fieldId="{f4ce608a-fb69-4a48-bc61-3d95fe4a7af0}" ma:sspId="1f3bbd73-d9da-4b59-89ef-5a1da660cdfb" ma:termSetId="30920b14-bcc4-4a82-a23f-253c687c90c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5ce655d4-a2ac-4672-9fee-57084532afaa}" ma:internalName="TaxCatchAll" ma:showField="CatchAllData" ma:web="519a02af-947b-49c3-a71f-4904445a5a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5ce655d4-a2ac-4672-9fee-57084532afaa}" ma:internalName="TaxCatchAllLabel" ma:readOnly="true" ma:showField="CatchAllDataLabel" ma:web="519a02af-947b-49c3-a71f-4904445a5a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700ff25e99e4baaab6915db9322d896" ma:index="14" nillable="true" ma:taxonomy="true" ma:internalName="c700ff25e99e4baaab6915db9322d896" ma:taxonomyFieldName="scEntity" ma:displayName="Entity" ma:readOnly="false" ma:fieldId="{c700ff25-e99e-4baa-ab69-15db9322d896}" ma:sspId="1f3bbd73-d9da-4b59-89ef-5a1da660cdfb" ma:termSetId="54030df3-d632-4872-bbb7-45359acf39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c3d90a2fa0a41aa850640329994ad28" ma:index="16" ma:taxonomy="true" ma:internalName="oc3d90a2fa0a41aa850640329994ad28" ma:taxonomyFieldName="hcdTemplateCategory" ma:displayName="Template Category" ma:readOnly="false" ma:default="" ma:fieldId="{8c3d90a2-fa0a-41aa-8506-40329994ad28}" ma:sspId="1f3bbd73-d9da-4b59-89ef-5a1da660cdfb" ma:termSetId="c00fb978-fcc6-4fce-9ed6-e4be28834e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2d57f71603c40278f3911e80114c834" ma:index="18" ma:taxonomy="true" ma:internalName="j2d57f71603c40278f3911e80114c834" ma:taxonomyFieldName="hcdDivision" ma:displayName="Division" ma:readOnly="false" ma:default="" ma:fieldId="{32d57f71-603c-4027-8f39-11e80114c834}" ma:sspId="1f3bbd73-d9da-4b59-89ef-5a1da660cdfb" ma:termSetId="2a12b864-84f7-470c-beea-7312773c76e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9a02af-947b-49c3-a71f-4904445a5a9e">
      <Value>152</Value>
      <Value>31</Value>
    </TaxCatchAll>
    <scRollupDescription xmlns="519a02af-947b-49c3-a71f-4904445a5a9e" xsi:nil="true"/>
    <f4ce608afb694a48bc613d95fe4a7af0 xmlns="519a02af-947b-49c3-a71f-4904445a5a9e">
      <Terms xmlns="http://schemas.microsoft.com/office/infopath/2007/PartnerControls"/>
    </f4ce608afb694a48bc613d95fe4a7af0>
    <c700ff25e99e4baaab6915db9322d896 xmlns="519a02af-947b-49c3-a71f-4904445a5a9e">
      <Terms xmlns="http://schemas.microsoft.com/office/infopath/2007/PartnerControls"/>
    </c700ff25e99e4baaab6915db9322d896>
    <scGroupBy xmlns="519a02af-947b-49c3-a71f-4904445a5a9e" xsi:nil="true"/>
    <oc3d90a2fa0a41aa850640329994ad28 xmlns="519a02af-947b-49c3-a71f-4904445a5a9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09e14bd8-0e09-4f26-bd65-f05f53ee95f2</TermId>
        </TermInfo>
      </Terms>
    </oc3d90a2fa0a41aa850640329994ad28>
    <j2d57f71603c40278f3911e80114c834 xmlns="519a02af-947b-49c3-a71f-4904445a5a9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Executive</TermName>
          <TermId xmlns="http://schemas.microsoft.com/office/infopath/2007/PartnerControls">585f5787-2415-41a9-824c-3add0a090c0e</TermId>
        </TermInfo>
      </Terms>
    </j2d57f71603c40278f3911e80114c834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857CD5-2D77-4958-B318-AA3DDF8A38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9a02af-947b-49c3-a71f-4904445a5a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AB5711-6BC6-4252-B58B-75677AD488F4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519a02af-947b-49c3-a71f-4904445a5a9e"/>
    <ds:schemaRef ds:uri="http://purl.org/dc/elements/1.1/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5B77018-68C5-40B1-BEDE-BADE056B97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HCDPowerPointTemplate_printfriendly</Template>
  <TotalTime>3597</TotalTime>
  <Words>959</Words>
  <Application>Microsoft Office PowerPoint</Application>
  <PresentationFormat>On-screen Show (4:3)</PresentationFormat>
  <Paragraphs>118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Avenir LT Std 65 Medium</vt:lpstr>
      <vt:lpstr>Calibri</vt:lpstr>
      <vt:lpstr>HCDPowerPointTemplate_printfriendly</vt:lpstr>
      <vt:lpstr>Community Development Block Grant (CDBG) Redesign Senate Bill (SB) 106 Report Summary</vt:lpstr>
      <vt:lpstr>CDBG—Who Benefits?</vt:lpstr>
      <vt:lpstr>CDBG—What Does it Do?</vt:lpstr>
      <vt:lpstr>Why Need for Change?</vt:lpstr>
      <vt:lpstr>SB 106 (2017 Budget Trailer Bill)</vt:lpstr>
      <vt:lpstr>Purpose of Redesign</vt:lpstr>
      <vt:lpstr>How do we get there?</vt:lpstr>
      <vt:lpstr>How do we get there cont’d </vt:lpstr>
      <vt:lpstr>Some Considerations for Increasing Expenditures</vt:lpstr>
      <vt:lpstr>Some Considerations for Reducing Unspent Program Income</vt:lpstr>
      <vt:lpstr>Some Considerations for Economic Development</vt:lpstr>
      <vt:lpstr>Other States’ and Los Angeles County’s Programs</vt:lpstr>
      <vt:lpstr>Organizational Changes</vt:lpstr>
      <vt:lpstr>Operational Changes</vt:lpstr>
      <vt:lpstr>Timing of Redesign through Completion </vt:lpstr>
      <vt:lpstr>How will we know we have succeeded?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HCD PowerPoint Template - print friendly (PPT)</dc:title>
  <dc:creator>Gerberding, Evan@HCD</dc:creator>
  <cp:lastModifiedBy>Christine Webb-Curtis</cp:lastModifiedBy>
  <cp:revision>205</cp:revision>
  <cp:lastPrinted>2018-07-16T14:57:27Z</cp:lastPrinted>
  <dcterms:created xsi:type="dcterms:W3CDTF">2014-11-05T16:53:56Z</dcterms:created>
  <dcterms:modified xsi:type="dcterms:W3CDTF">2018-10-15T22:04:35Z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0x01010003207965D936FC419890337BDD8E025F0600E83503F0B700FD42AF6841356674D083</vt:lpwstr>
  </property>
  <property fmtid="{D5CDD505-2E9C-101B-9397-08002B2CF9AE}" pid="3" name="scFormCategory">
    <vt:lpwstr/>
  </property>
  <property fmtid="{D5CDD505-2E9C-101B-9397-08002B2CF9AE}" pid="4" name="hcdBestPracticeCategory">
    <vt:lpwstr/>
  </property>
  <property fmtid="{D5CDD505-2E9C-101B-9397-08002B2CF9AE}" pid="5" name="d260d88e75e548919ebf457822b95317">
    <vt:lpwstr/>
  </property>
  <property fmtid="{D5CDD505-2E9C-101B-9397-08002B2CF9AE}" pid="6" name="ia305e36be864a37a3f9baaae8d00d7a">
    <vt:lpwstr/>
  </property>
  <property fmtid="{D5CDD505-2E9C-101B-9397-08002B2CF9AE}" pid="7" name="hcdDivision">
    <vt:lpwstr>31;#Executive|585f5787-2415-41a9-824c-3add0a090c0e</vt:lpwstr>
  </property>
  <property fmtid="{D5CDD505-2E9C-101B-9397-08002B2CF9AE}" pid="8" name="scFAQCategory">
    <vt:lpwstr/>
  </property>
  <property fmtid="{D5CDD505-2E9C-101B-9397-08002B2CF9AE}" pid="9" name="oc3d90a2fa0a41aa850640329994ad28">
    <vt:lpwstr/>
  </property>
  <property fmtid="{D5CDD505-2E9C-101B-9397-08002B2CF9AE}" pid="10" name="scDocCategory">
    <vt:lpwstr/>
  </property>
  <property fmtid="{D5CDD505-2E9C-101B-9397-08002B2CF9AE}" pid="11" name="scEntity">
    <vt:lpwstr/>
  </property>
  <property fmtid="{D5CDD505-2E9C-101B-9397-08002B2CF9AE}" pid="12" name="j2d57f71603c40278f3911e80114c834">
    <vt:lpwstr>Executive|585f5787-2415-41a9-824c-3add0a090c0e</vt:lpwstr>
  </property>
  <property fmtid="{D5CDD505-2E9C-101B-9397-08002B2CF9AE}" pid="13" name="n31f2283ff874f4abcf469000d322794">
    <vt:lpwstr/>
  </property>
  <property fmtid="{D5CDD505-2E9C-101B-9397-08002B2CF9AE}" pid="14" name="hcdPolicyProcedureCategory">
    <vt:lpwstr/>
  </property>
  <property fmtid="{D5CDD505-2E9C-101B-9397-08002B2CF9AE}" pid="15" name="ma673aa59e684c76899ca177a87bc61c">
    <vt:lpwstr/>
  </property>
  <property fmtid="{D5CDD505-2E9C-101B-9397-08002B2CF9AE}" pid="16" name="hcdTemplateCategory">
    <vt:lpwstr>152;#PowerPoint|09e14bd8-0e09-4f26-bd65-f05f53ee95f2</vt:lpwstr>
  </property>
</Properties>
</file>