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4"/>
  </p:notesMasterIdLst>
  <p:sldIdLst>
    <p:sldId id="256" r:id="rId5"/>
    <p:sldId id="269" r:id="rId6"/>
    <p:sldId id="321" r:id="rId7"/>
    <p:sldId id="335" r:id="rId8"/>
    <p:sldId id="320" r:id="rId9"/>
    <p:sldId id="330" r:id="rId10"/>
    <p:sldId id="328" r:id="rId11"/>
    <p:sldId id="329" r:id="rId12"/>
    <p:sldId id="302" r:id="rId13"/>
    <p:sldId id="273" r:id="rId14"/>
    <p:sldId id="324" r:id="rId15"/>
    <p:sldId id="338" r:id="rId16"/>
    <p:sldId id="325" r:id="rId17"/>
    <p:sldId id="326" r:id="rId18"/>
    <p:sldId id="340" r:id="rId19"/>
    <p:sldId id="336" r:id="rId20"/>
    <p:sldId id="276" r:id="rId21"/>
    <p:sldId id="278" r:id="rId22"/>
    <p:sldId id="279" r:id="rId23"/>
    <p:sldId id="322" r:id="rId24"/>
    <p:sldId id="339" r:id="rId25"/>
    <p:sldId id="301" r:id="rId26"/>
    <p:sldId id="304" r:id="rId27"/>
    <p:sldId id="341" r:id="rId28"/>
    <p:sldId id="343" r:id="rId29"/>
    <p:sldId id="342" r:id="rId30"/>
    <p:sldId id="274" r:id="rId31"/>
    <p:sldId id="308" r:id="rId32"/>
    <p:sldId id="289" r:id="rId33"/>
    <p:sldId id="309" r:id="rId34"/>
    <p:sldId id="331" r:id="rId35"/>
    <p:sldId id="332" r:id="rId36"/>
    <p:sldId id="280" r:id="rId37"/>
    <p:sldId id="282" r:id="rId38"/>
    <p:sldId id="313" r:id="rId39"/>
    <p:sldId id="314" r:id="rId40"/>
    <p:sldId id="319" r:id="rId41"/>
    <p:sldId id="287" r:id="rId42"/>
    <p:sldId id="318" r:id="rId43"/>
    <p:sldId id="344" r:id="rId44"/>
    <p:sldId id="316" r:id="rId45"/>
    <p:sldId id="290" r:id="rId46"/>
    <p:sldId id="291" r:id="rId47"/>
    <p:sldId id="323" r:id="rId48"/>
    <p:sldId id="333" r:id="rId49"/>
    <p:sldId id="334" r:id="rId50"/>
    <p:sldId id="337" r:id="rId51"/>
    <p:sldId id="262" r:id="rId52"/>
    <p:sldId id="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ckard, Spring@HCD" initials="PS" lastIdx="15" clrIdx="0">
    <p:extLst>
      <p:ext uri="{19B8F6BF-5375-455C-9EA6-DF929625EA0E}">
        <p15:presenceInfo xmlns:p15="http://schemas.microsoft.com/office/powerpoint/2012/main" userId="S::Spring.Packard@hcd.ca.gov::1b82c3e6-6940-45fc-a93a-bb51c105cfcd" providerId="AD"/>
      </p:ext>
    </p:extLst>
  </p:cmAuthor>
  <p:cmAuthor id="2" name="Thomson, Kara@HCD" initials="TK" lastIdx="7" clrIdx="1">
    <p:extLst>
      <p:ext uri="{19B8F6BF-5375-455C-9EA6-DF929625EA0E}">
        <p15:presenceInfo xmlns:p15="http://schemas.microsoft.com/office/powerpoint/2012/main" userId="S::Kara.Thomson@hcd.ca.gov::db5f7af9-7786-4243-b54e-a683b25c2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DA8508"/>
    <a:srgbClr val="C97A07"/>
    <a:srgbClr val="AE6A06"/>
    <a:srgbClr val="BA7106"/>
    <a:srgbClr val="E18A09"/>
    <a:srgbClr val="F19309"/>
    <a:srgbClr val="44A92E"/>
    <a:srgbClr val="F69B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7BC25-BF4D-47E1-A6A9-BB1AA2B732FA}" v="2" dt="2021-02-23T05:56:26.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8" autoAdjust="0"/>
    <p:restoredTop sz="86386" autoAdjust="0"/>
  </p:normalViewPr>
  <p:slideViewPr>
    <p:cSldViewPr>
      <p:cViewPr varScale="1">
        <p:scale>
          <a:sx n="70" d="100"/>
          <a:sy n="70" d="100"/>
        </p:scale>
        <p:origin x="66" y="9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E400D-9658-4D0E-A2E6-B42590FC967E}" type="datetimeFigureOut">
              <a:rPr lang="en-US" smtClean="0"/>
              <a:t>3/12/2021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9CF24-3BB5-4309-BF9B-027DA6212F43}" type="slidenum">
              <a:rPr lang="en-US" smtClean="0"/>
              <a:t>‹#›</a:t>
            </a:fld>
            <a:endParaRPr lang="en-US" dirty="0"/>
          </a:p>
        </p:txBody>
      </p:sp>
    </p:spTree>
    <p:extLst>
      <p:ext uri="{BB962C8B-B14F-4D97-AF65-F5344CB8AC3E}">
        <p14:creationId xmlns:p14="http://schemas.microsoft.com/office/powerpoint/2010/main" val="263708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a:t>
            </a:fld>
            <a:endParaRPr lang="en-US" dirty="0"/>
          </a:p>
        </p:txBody>
      </p:sp>
    </p:spTree>
    <p:extLst>
      <p:ext uri="{BB962C8B-B14F-4D97-AF65-F5344CB8AC3E}">
        <p14:creationId xmlns:p14="http://schemas.microsoft.com/office/powerpoint/2010/main" val="171424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11</a:t>
            </a:fld>
            <a:endParaRPr lang="en-US" dirty="0"/>
          </a:p>
        </p:txBody>
      </p:sp>
    </p:spTree>
    <p:extLst>
      <p:ext uri="{BB962C8B-B14F-4D97-AF65-F5344CB8AC3E}">
        <p14:creationId xmlns:p14="http://schemas.microsoft.com/office/powerpoint/2010/main" val="1467830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12</a:t>
            </a:fld>
            <a:endParaRPr lang="en-US" dirty="0"/>
          </a:p>
        </p:txBody>
      </p:sp>
    </p:spTree>
    <p:extLst>
      <p:ext uri="{BB962C8B-B14F-4D97-AF65-F5344CB8AC3E}">
        <p14:creationId xmlns:p14="http://schemas.microsoft.com/office/powerpoint/2010/main" val="469563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13</a:t>
            </a:fld>
            <a:endParaRPr lang="en-US" dirty="0"/>
          </a:p>
        </p:txBody>
      </p:sp>
    </p:spTree>
    <p:extLst>
      <p:ext uri="{BB962C8B-B14F-4D97-AF65-F5344CB8AC3E}">
        <p14:creationId xmlns:p14="http://schemas.microsoft.com/office/powerpoint/2010/main" val="3055401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14</a:t>
            </a:fld>
            <a:endParaRPr lang="en-US" dirty="0"/>
          </a:p>
        </p:txBody>
      </p:sp>
    </p:spTree>
    <p:extLst>
      <p:ext uri="{BB962C8B-B14F-4D97-AF65-F5344CB8AC3E}">
        <p14:creationId xmlns:p14="http://schemas.microsoft.com/office/powerpoint/2010/main" val="2185287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15</a:t>
            </a:fld>
            <a:endParaRPr lang="en-US" dirty="0"/>
          </a:p>
        </p:txBody>
      </p:sp>
    </p:spTree>
    <p:extLst>
      <p:ext uri="{BB962C8B-B14F-4D97-AF65-F5344CB8AC3E}">
        <p14:creationId xmlns:p14="http://schemas.microsoft.com/office/powerpoint/2010/main" val="158436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16</a:t>
            </a:fld>
            <a:endParaRPr lang="en-US" dirty="0"/>
          </a:p>
        </p:txBody>
      </p:sp>
    </p:spTree>
    <p:extLst>
      <p:ext uri="{BB962C8B-B14F-4D97-AF65-F5344CB8AC3E}">
        <p14:creationId xmlns:p14="http://schemas.microsoft.com/office/powerpoint/2010/main" val="7351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17</a:t>
            </a:fld>
            <a:endParaRPr lang="en-US" dirty="0"/>
          </a:p>
        </p:txBody>
      </p:sp>
    </p:spTree>
    <p:extLst>
      <p:ext uri="{BB962C8B-B14F-4D97-AF65-F5344CB8AC3E}">
        <p14:creationId xmlns:p14="http://schemas.microsoft.com/office/powerpoint/2010/main" val="514602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18</a:t>
            </a:fld>
            <a:endParaRPr lang="en-US" dirty="0"/>
          </a:p>
        </p:txBody>
      </p:sp>
    </p:spTree>
    <p:extLst>
      <p:ext uri="{BB962C8B-B14F-4D97-AF65-F5344CB8AC3E}">
        <p14:creationId xmlns:p14="http://schemas.microsoft.com/office/powerpoint/2010/main" val="4170707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679CF24-3BB5-4309-BF9B-027DA6212F43}" type="slidenum">
              <a:rPr lang="en-US" smtClean="0"/>
              <a:t>19</a:t>
            </a:fld>
            <a:endParaRPr lang="en-US" dirty="0"/>
          </a:p>
        </p:txBody>
      </p:sp>
    </p:spTree>
    <p:extLst>
      <p:ext uri="{BB962C8B-B14F-4D97-AF65-F5344CB8AC3E}">
        <p14:creationId xmlns:p14="http://schemas.microsoft.com/office/powerpoint/2010/main" val="48523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20</a:t>
            </a:fld>
            <a:endParaRPr lang="en-US" dirty="0"/>
          </a:p>
        </p:txBody>
      </p:sp>
    </p:spTree>
    <p:extLst>
      <p:ext uri="{BB962C8B-B14F-4D97-AF65-F5344CB8AC3E}">
        <p14:creationId xmlns:p14="http://schemas.microsoft.com/office/powerpoint/2010/main" val="60048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2</a:t>
            </a:fld>
            <a:endParaRPr lang="en-US" dirty="0"/>
          </a:p>
        </p:txBody>
      </p:sp>
    </p:spTree>
    <p:extLst>
      <p:ext uri="{BB962C8B-B14F-4D97-AF65-F5344CB8AC3E}">
        <p14:creationId xmlns:p14="http://schemas.microsoft.com/office/powerpoint/2010/main" val="2446269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679CF24-3BB5-4309-BF9B-027DA6212F43}" type="slidenum">
              <a:rPr lang="en-US" smtClean="0"/>
              <a:t>21</a:t>
            </a:fld>
            <a:endParaRPr lang="en-US" dirty="0"/>
          </a:p>
        </p:txBody>
      </p:sp>
    </p:spTree>
    <p:extLst>
      <p:ext uri="{BB962C8B-B14F-4D97-AF65-F5344CB8AC3E}">
        <p14:creationId xmlns:p14="http://schemas.microsoft.com/office/powerpoint/2010/main" val="2454261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27</a:t>
            </a:fld>
            <a:endParaRPr lang="en-US" dirty="0"/>
          </a:p>
        </p:txBody>
      </p:sp>
    </p:spTree>
    <p:extLst>
      <p:ext uri="{BB962C8B-B14F-4D97-AF65-F5344CB8AC3E}">
        <p14:creationId xmlns:p14="http://schemas.microsoft.com/office/powerpoint/2010/main" val="384158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28</a:t>
            </a:fld>
            <a:endParaRPr lang="en-US" dirty="0"/>
          </a:p>
        </p:txBody>
      </p:sp>
    </p:spTree>
    <p:extLst>
      <p:ext uri="{BB962C8B-B14F-4D97-AF65-F5344CB8AC3E}">
        <p14:creationId xmlns:p14="http://schemas.microsoft.com/office/powerpoint/2010/main" val="338253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29</a:t>
            </a:fld>
            <a:endParaRPr lang="en-US" dirty="0"/>
          </a:p>
        </p:txBody>
      </p:sp>
    </p:spTree>
    <p:extLst>
      <p:ext uri="{BB962C8B-B14F-4D97-AF65-F5344CB8AC3E}">
        <p14:creationId xmlns:p14="http://schemas.microsoft.com/office/powerpoint/2010/main" val="321139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30</a:t>
            </a:fld>
            <a:endParaRPr lang="en-US" dirty="0"/>
          </a:p>
        </p:txBody>
      </p:sp>
    </p:spTree>
    <p:extLst>
      <p:ext uri="{BB962C8B-B14F-4D97-AF65-F5344CB8AC3E}">
        <p14:creationId xmlns:p14="http://schemas.microsoft.com/office/powerpoint/2010/main" val="52526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31</a:t>
            </a:fld>
            <a:endParaRPr lang="en-US" dirty="0"/>
          </a:p>
        </p:txBody>
      </p:sp>
    </p:spTree>
    <p:extLst>
      <p:ext uri="{BB962C8B-B14F-4D97-AF65-F5344CB8AC3E}">
        <p14:creationId xmlns:p14="http://schemas.microsoft.com/office/powerpoint/2010/main" val="317615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79CF24-3BB5-4309-BF9B-027DA6212F43}" type="slidenum">
              <a:rPr lang="en-US" smtClean="0"/>
              <a:t>32</a:t>
            </a:fld>
            <a:endParaRPr lang="en-US" dirty="0"/>
          </a:p>
        </p:txBody>
      </p:sp>
    </p:spTree>
    <p:extLst>
      <p:ext uri="{BB962C8B-B14F-4D97-AF65-F5344CB8AC3E}">
        <p14:creationId xmlns:p14="http://schemas.microsoft.com/office/powerpoint/2010/main" val="1320536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34</a:t>
            </a:fld>
            <a:endParaRPr lang="en-US" dirty="0"/>
          </a:p>
        </p:txBody>
      </p:sp>
    </p:spTree>
    <p:extLst>
      <p:ext uri="{BB962C8B-B14F-4D97-AF65-F5344CB8AC3E}">
        <p14:creationId xmlns:p14="http://schemas.microsoft.com/office/powerpoint/2010/main" val="3464629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36</a:t>
            </a:fld>
            <a:endParaRPr lang="en-US" dirty="0"/>
          </a:p>
        </p:txBody>
      </p:sp>
    </p:spTree>
    <p:extLst>
      <p:ext uri="{BB962C8B-B14F-4D97-AF65-F5344CB8AC3E}">
        <p14:creationId xmlns:p14="http://schemas.microsoft.com/office/powerpoint/2010/main" val="1265997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37</a:t>
            </a:fld>
            <a:endParaRPr lang="en-US" dirty="0"/>
          </a:p>
        </p:txBody>
      </p:sp>
    </p:spTree>
    <p:extLst>
      <p:ext uri="{BB962C8B-B14F-4D97-AF65-F5344CB8AC3E}">
        <p14:creationId xmlns:p14="http://schemas.microsoft.com/office/powerpoint/2010/main" val="347393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3</a:t>
            </a:fld>
            <a:endParaRPr lang="en-US" dirty="0"/>
          </a:p>
        </p:txBody>
      </p:sp>
    </p:spTree>
    <p:extLst>
      <p:ext uri="{BB962C8B-B14F-4D97-AF65-F5344CB8AC3E}">
        <p14:creationId xmlns:p14="http://schemas.microsoft.com/office/powerpoint/2010/main" val="869560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39</a:t>
            </a:fld>
            <a:endParaRPr lang="en-US" dirty="0"/>
          </a:p>
        </p:txBody>
      </p:sp>
    </p:spTree>
    <p:extLst>
      <p:ext uri="{BB962C8B-B14F-4D97-AF65-F5344CB8AC3E}">
        <p14:creationId xmlns:p14="http://schemas.microsoft.com/office/powerpoint/2010/main" val="3162019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41</a:t>
            </a:fld>
            <a:endParaRPr lang="en-US" dirty="0"/>
          </a:p>
        </p:txBody>
      </p:sp>
    </p:spTree>
    <p:extLst>
      <p:ext uri="{BB962C8B-B14F-4D97-AF65-F5344CB8AC3E}">
        <p14:creationId xmlns:p14="http://schemas.microsoft.com/office/powerpoint/2010/main" val="1214855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44</a:t>
            </a:fld>
            <a:endParaRPr lang="en-US" dirty="0"/>
          </a:p>
        </p:txBody>
      </p:sp>
    </p:spTree>
    <p:extLst>
      <p:ext uri="{BB962C8B-B14F-4D97-AF65-F5344CB8AC3E}">
        <p14:creationId xmlns:p14="http://schemas.microsoft.com/office/powerpoint/2010/main" val="357949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45</a:t>
            </a:fld>
            <a:endParaRPr lang="en-US" dirty="0"/>
          </a:p>
        </p:txBody>
      </p:sp>
    </p:spTree>
    <p:extLst>
      <p:ext uri="{BB962C8B-B14F-4D97-AF65-F5344CB8AC3E}">
        <p14:creationId xmlns:p14="http://schemas.microsoft.com/office/powerpoint/2010/main" val="1844284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46</a:t>
            </a:fld>
            <a:endParaRPr lang="en-US" dirty="0"/>
          </a:p>
        </p:txBody>
      </p:sp>
    </p:spTree>
    <p:extLst>
      <p:ext uri="{BB962C8B-B14F-4D97-AF65-F5344CB8AC3E}">
        <p14:creationId xmlns:p14="http://schemas.microsoft.com/office/powerpoint/2010/main" val="3066678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679CF24-3BB5-4309-BF9B-027DA6212F43}" type="slidenum">
              <a:rPr lang="en-US" smtClean="0"/>
              <a:t>47</a:t>
            </a:fld>
            <a:endParaRPr lang="en-US" dirty="0"/>
          </a:p>
        </p:txBody>
      </p:sp>
    </p:spTree>
    <p:extLst>
      <p:ext uri="{BB962C8B-B14F-4D97-AF65-F5344CB8AC3E}">
        <p14:creationId xmlns:p14="http://schemas.microsoft.com/office/powerpoint/2010/main" val="3556279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4</a:t>
            </a:fld>
            <a:endParaRPr lang="en-US" dirty="0"/>
          </a:p>
        </p:txBody>
      </p:sp>
    </p:spTree>
    <p:extLst>
      <p:ext uri="{BB962C8B-B14F-4D97-AF65-F5344CB8AC3E}">
        <p14:creationId xmlns:p14="http://schemas.microsoft.com/office/powerpoint/2010/main" val="359298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5</a:t>
            </a:fld>
            <a:endParaRPr lang="en-US" dirty="0"/>
          </a:p>
        </p:txBody>
      </p:sp>
    </p:spTree>
    <p:extLst>
      <p:ext uri="{BB962C8B-B14F-4D97-AF65-F5344CB8AC3E}">
        <p14:creationId xmlns:p14="http://schemas.microsoft.com/office/powerpoint/2010/main" val="143594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6</a:t>
            </a:fld>
            <a:endParaRPr lang="en-US" dirty="0"/>
          </a:p>
        </p:txBody>
      </p:sp>
    </p:spTree>
    <p:extLst>
      <p:ext uri="{BB962C8B-B14F-4D97-AF65-F5344CB8AC3E}">
        <p14:creationId xmlns:p14="http://schemas.microsoft.com/office/powerpoint/2010/main" val="425499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7</a:t>
            </a:fld>
            <a:endParaRPr lang="en-US" dirty="0"/>
          </a:p>
        </p:txBody>
      </p:sp>
    </p:spTree>
    <p:extLst>
      <p:ext uri="{BB962C8B-B14F-4D97-AF65-F5344CB8AC3E}">
        <p14:creationId xmlns:p14="http://schemas.microsoft.com/office/powerpoint/2010/main" val="291008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79CF24-3BB5-4309-BF9B-027DA6212F43}" type="slidenum">
              <a:rPr lang="en-US" smtClean="0"/>
              <a:t>8</a:t>
            </a:fld>
            <a:endParaRPr lang="en-US" dirty="0"/>
          </a:p>
        </p:txBody>
      </p:sp>
    </p:spTree>
    <p:extLst>
      <p:ext uri="{BB962C8B-B14F-4D97-AF65-F5344CB8AC3E}">
        <p14:creationId xmlns:p14="http://schemas.microsoft.com/office/powerpoint/2010/main" val="25446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79CF24-3BB5-4309-BF9B-027DA6212F43}" type="slidenum">
              <a:rPr lang="en-US" smtClean="0"/>
              <a:t>10</a:t>
            </a:fld>
            <a:endParaRPr lang="en-US" dirty="0"/>
          </a:p>
        </p:txBody>
      </p:sp>
    </p:spTree>
    <p:extLst>
      <p:ext uri="{BB962C8B-B14F-4D97-AF65-F5344CB8AC3E}">
        <p14:creationId xmlns:p14="http://schemas.microsoft.com/office/powerpoint/2010/main" val="697312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33600" y="1143000"/>
            <a:ext cx="8026400" cy="2362200"/>
          </a:xfrm>
        </p:spPr>
        <p:txBody>
          <a:bodyPr lIns="0" tIns="0" rIns="0" bIns="0" anchor="b" anchorCtr="0">
            <a:noAutofit/>
          </a:bodyPr>
          <a:lstStyle>
            <a:lvl1pPr algn="l">
              <a:defRPr sz="4400" b="0" baseline="0">
                <a:solidFill>
                  <a:srgbClr val="DA8508"/>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p:cNvSpPr>
            <a:spLocks noGrp="1"/>
          </p:cNvSpPr>
          <p:nvPr>
            <p:ph type="subTitle" idx="1" hasCustomPrompt="1"/>
          </p:nvPr>
        </p:nvSpPr>
        <p:spPr>
          <a:xfrm>
            <a:off x="2133600" y="4114800"/>
            <a:ext cx="5588000" cy="1676400"/>
          </a:xfrm>
        </p:spPr>
        <p:txBody>
          <a:bodyPr lIns="0" tIns="0" rIns="0" bIns="0" anchor="t" anchorCtr="0">
            <a:normAutofit/>
          </a:bodyPr>
          <a:lstStyle>
            <a:lvl1pPr marL="0" indent="0" algn="l">
              <a:buNone/>
              <a:defRPr sz="2000" b="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Information</a:t>
            </a:r>
          </a:p>
          <a:p>
            <a:r>
              <a:rPr lang="en-US" dirty="0"/>
              <a:t>Presenter Division/Office</a:t>
            </a:r>
          </a:p>
          <a:p>
            <a:r>
              <a:rPr lang="en-US" dirty="0"/>
              <a:t>Contact Information</a:t>
            </a:r>
          </a:p>
        </p:txBody>
      </p:sp>
      <p:pic>
        <p:nvPicPr>
          <p:cNvPr id="6" name="Picture 5">
            <a:extLst>
              <a:ext uri="{FF2B5EF4-FFF2-40B4-BE49-F238E27FC236}">
                <a16:creationId xmlns:a16="http://schemas.microsoft.com/office/drawing/2014/main" id="{BB6F8A26-E201-492F-985E-67A975CD00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20200" y="4724400"/>
            <a:ext cx="1676400" cy="1676400"/>
          </a:xfrm>
          <a:prstGeom prst="rect">
            <a:avLst/>
          </a:prstGeom>
        </p:spPr>
      </p:pic>
    </p:spTree>
    <p:extLst>
      <p:ext uri="{BB962C8B-B14F-4D97-AF65-F5344CB8AC3E}">
        <p14:creationId xmlns:p14="http://schemas.microsoft.com/office/powerpoint/2010/main" val="6974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DFD8E443-697F-4BC1-A81F-C537ABF7E556}" type="datetimeFigureOut">
              <a:rPr lang="en-US" smtClean="0"/>
              <a:t>3/12/2021</a:t>
            </a:fld>
            <a:endParaRPr lang="en-US" dirty="0"/>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dirty="0"/>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Tree>
    <p:extLst>
      <p:ext uri="{BB962C8B-B14F-4D97-AF65-F5344CB8AC3E}">
        <p14:creationId xmlns:p14="http://schemas.microsoft.com/office/powerpoint/2010/main" val="1954099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032000" y="457200"/>
            <a:ext cx="90424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3"/>
            <a:ext cx="9855200" cy="1447798"/>
          </a:xfrm>
          <a:prstGeom prst="rect">
            <a:avLst/>
          </a:prstGeom>
        </p:spPr>
        <p:txBody>
          <a:bodyPr vert="horz" lIns="0" tIns="0" rIns="0" bIns="0" rtlCol="0">
            <a:normAutofit/>
          </a:bodyPr>
          <a:lstStyle>
            <a:lvl1pPr marL="0" indent="0">
              <a:buNone/>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endParaRPr lang="en-US" dirty="0"/>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DFD8E443-697F-4BC1-A81F-C537ABF7E556}" type="datetimeFigureOut">
              <a:rPr lang="en-US" smtClean="0"/>
              <a:t>3/12/2021</a:t>
            </a:fld>
            <a:endParaRPr lang="en-US" dirty="0"/>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369BC52-83A5-4303-8689-0AF1F020070B}" type="slidenum">
              <a:rPr lang="en-US" smtClean="0"/>
              <a:t>‹#›</a:t>
            </a:fld>
            <a:endParaRPr lang="en-US" dirty="0"/>
          </a:p>
        </p:txBody>
      </p:sp>
      <p:pic>
        <p:nvPicPr>
          <p:cNvPr id="3" name="Picture 2">
            <a:extLst>
              <a:ext uri="{FF2B5EF4-FFF2-40B4-BE49-F238E27FC236}">
                <a16:creationId xmlns:a16="http://schemas.microsoft.com/office/drawing/2014/main" id="{01E7E468-5C8E-40F9-BB7B-2313E6F8D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118"/>
            <a:ext cx="12178145" cy="1225296"/>
          </a:xfrm>
          <a:prstGeom prst="rect">
            <a:avLst/>
          </a:prstGeom>
        </p:spPr>
      </p:pic>
      <p:pic>
        <p:nvPicPr>
          <p:cNvPr id="9" name="Picture 8">
            <a:extLst>
              <a:ext uri="{FF2B5EF4-FFF2-40B4-BE49-F238E27FC236}">
                <a16:creationId xmlns:a16="http://schemas.microsoft.com/office/drawing/2014/main" id="{6947973E-0CC4-467E-A7A4-F2C0AD89B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27614"/>
            <a:ext cx="1144754" cy="1144754"/>
          </a:xfrm>
          <a:prstGeom prst="rect">
            <a:avLst/>
          </a:prstGeom>
        </p:spPr>
      </p:pic>
      <p:sp>
        <p:nvSpPr>
          <p:cNvPr id="4" name="Text Placeholder 3">
            <a:extLst>
              <a:ext uri="{FF2B5EF4-FFF2-40B4-BE49-F238E27FC236}">
                <a16:creationId xmlns:a16="http://schemas.microsoft.com/office/drawing/2014/main" id="{C9009902-6CA3-46EA-8C43-BCE0E9065779}"/>
              </a:ext>
            </a:extLst>
          </p:cNvPr>
          <p:cNvSpPr>
            <a:spLocks noGrp="1"/>
          </p:cNvSpPr>
          <p:nvPr>
            <p:ph type="body" sz="quarter" idx="10"/>
          </p:nvPr>
        </p:nvSpPr>
        <p:spPr>
          <a:xfrm>
            <a:off x="1219200" y="3581400"/>
            <a:ext cx="9855200" cy="1225550"/>
          </a:xfrm>
        </p:spPr>
        <p:txBody>
          <a:bodyPr/>
          <a:lstStyle>
            <a:lvl1pPr marL="0" indent="0">
              <a:buNone/>
              <a:defRPr/>
            </a:lvl1pPr>
          </a:lstStyle>
          <a:p>
            <a:pPr lvl="0"/>
            <a:endParaRPr lang="en-US" dirty="0"/>
          </a:p>
        </p:txBody>
      </p:sp>
      <p:sp>
        <p:nvSpPr>
          <p:cNvPr id="12" name="Text Placeholder 11">
            <a:extLst>
              <a:ext uri="{FF2B5EF4-FFF2-40B4-BE49-F238E27FC236}">
                <a16:creationId xmlns:a16="http://schemas.microsoft.com/office/drawing/2014/main" id="{D007A2CC-B1A7-4C27-BD4D-B9AA153C50F0}"/>
              </a:ext>
            </a:extLst>
          </p:cNvPr>
          <p:cNvSpPr>
            <a:spLocks noGrp="1"/>
          </p:cNvSpPr>
          <p:nvPr>
            <p:ph type="body" sz="quarter" idx="11"/>
          </p:nvPr>
        </p:nvSpPr>
        <p:spPr>
          <a:xfrm>
            <a:off x="1219200" y="5187950"/>
            <a:ext cx="9855200" cy="831850"/>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1133385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066800"/>
          </a:xfrm>
        </p:spPr>
        <p:txBody>
          <a:bodyPr/>
          <a:lstStyle>
            <a:lvl1pPr>
              <a:defRPr b="0">
                <a:solidFill>
                  <a:srgbClr val="DA8508"/>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E16FAA01-D551-4CE0-83C2-BFDF5B560DDE}" type="datetimeFigureOut">
              <a:rPr lang="en-US" smtClean="0"/>
              <a:pPr/>
              <a:t>3/12/2021</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4371234F-6A54-4831-9A2D-FD5860F3C3E1}" type="slidenum">
              <a:rPr lang="en-US" smtClean="0"/>
              <a:pPr/>
              <a:t>‹#›</a:t>
            </a:fld>
            <a:endParaRPr lang="en-US" dirty="0"/>
          </a:p>
        </p:txBody>
      </p:sp>
    </p:spTree>
    <p:extLst>
      <p:ext uri="{BB962C8B-B14F-4D97-AF65-F5344CB8AC3E}">
        <p14:creationId xmlns:p14="http://schemas.microsoft.com/office/powerpoint/2010/main" val="3668789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33400"/>
            <a:ext cx="12192000" cy="4343400"/>
          </a:xfrm>
        </p:spPr>
        <p:txBody>
          <a:bodyPr anchor="ctr" anchorCtr="1">
            <a:noAutofit/>
          </a:bodyPr>
          <a:lstStyle>
            <a:lvl1pPr algn="l">
              <a:defRPr sz="5000" b="0" cap="none">
                <a:solidFill>
                  <a:srgbClr val="DA8508"/>
                </a:solidFill>
              </a:defRPr>
            </a:lvl1pPr>
          </a:lstStyle>
          <a:p>
            <a:r>
              <a:rPr lang="en-US" dirty="0"/>
              <a:t>Click To Edit Chapter Title</a:t>
            </a:r>
          </a:p>
        </p:txBody>
      </p:sp>
    </p:spTree>
    <p:extLst>
      <p:ext uri="{BB962C8B-B14F-4D97-AF65-F5344CB8AC3E}">
        <p14:creationId xmlns:p14="http://schemas.microsoft.com/office/powerpoint/2010/main" val="258328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336800" y="457200"/>
            <a:ext cx="8737600" cy="1066800"/>
          </a:xfrm>
          <a:prstGeom prst="rect">
            <a:avLst/>
          </a:prstGeom>
        </p:spPr>
        <p:txBody>
          <a:bodyPr vert="horz" lIns="0" tIns="0" rIns="0" bIns="0" rtlCol="0" anchor="ctr">
            <a:normAutofit/>
          </a:bodyPr>
          <a:lstStyle>
            <a:lvl1pPr>
              <a:defRPr b="1"/>
            </a:lvl1pPr>
          </a:lstStyle>
          <a:p>
            <a:r>
              <a:rPr lang="en-US" dirty="0"/>
              <a:t>Click to edit Master title style</a:t>
            </a:r>
          </a:p>
        </p:txBody>
      </p:sp>
      <p:sp>
        <p:nvSpPr>
          <p:cNvPr id="6" name="Text Placeholder 2"/>
          <p:cNvSpPr>
            <a:spLocks noGrp="1"/>
          </p:cNvSpPr>
          <p:nvPr>
            <p:ph idx="1"/>
          </p:nvPr>
        </p:nvSpPr>
        <p:spPr>
          <a:xfrm>
            <a:off x="1219200" y="1752602"/>
            <a:ext cx="9855200" cy="4373563"/>
          </a:xfrm>
          <a:prstGeom prst="rect">
            <a:avLst/>
          </a:prstGeom>
        </p:spPr>
        <p:txBody>
          <a:bodyPr vert="horz" lIns="0" tIns="0" rIns="0" bIns="0" rtlCol="0">
            <a:normAutofit/>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6FAA01-D551-4CE0-83C2-BFDF5B560DDE}" type="datetimeFigureOut">
              <a:rPr lang="en-US" smtClean="0"/>
              <a:pPr/>
              <a:t>3/12/2021</a:t>
            </a:fld>
            <a:endParaRPr lang="en-US" dirty="0"/>
          </a:p>
        </p:txBody>
      </p:sp>
      <p:sp>
        <p:nvSpPr>
          <p:cNvPr id="8"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10"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dirty="0"/>
          </a:p>
        </p:txBody>
      </p:sp>
      <p:pic>
        <p:nvPicPr>
          <p:cNvPr id="3" name="Picture 2">
            <a:extLst>
              <a:ext uri="{FF2B5EF4-FFF2-40B4-BE49-F238E27FC236}">
                <a16:creationId xmlns:a16="http://schemas.microsoft.com/office/drawing/2014/main" id="{7F54740F-6BD2-4B17-8EF6-4E3CE2095F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 y="119187"/>
            <a:ext cx="12164291" cy="1225296"/>
          </a:xfrm>
          <a:prstGeom prst="rect">
            <a:avLst/>
          </a:prstGeom>
        </p:spPr>
      </p:pic>
      <p:pic>
        <p:nvPicPr>
          <p:cNvPr id="9" name="Picture 8">
            <a:extLst>
              <a:ext uri="{FF2B5EF4-FFF2-40B4-BE49-F238E27FC236}">
                <a16:creationId xmlns:a16="http://schemas.microsoft.com/office/drawing/2014/main" id="{EF1D9D21-FE08-41C9-B4D4-F8E250F71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398" y="354738"/>
            <a:ext cx="1167675" cy="1167675"/>
          </a:xfrm>
          <a:prstGeom prst="rect">
            <a:avLst/>
          </a:prstGeom>
        </p:spPr>
      </p:pic>
    </p:spTree>
    <p:extLst>
      <p:ext uri="{BB962C8B-B14F-4D97-AF65-F5344CB8AC3E}">
        <p14:creationId xmlns:p14="http://schemas.microsoft.com/office/powerpoint/2010/main" val="252074497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16FAA01-D551-4CE0-83C2-BFDF5B560DDE}" type="datetimeFigureOut">
              <a:rPr lang="en-US" smtClean="0"/>
              <a:pPr/>
              <a:t>3/12/2021</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371234F-6A54-4831-9A2D-FD5860F3C3E1}" type="slidenum">
              <a:rPr lang="en-US" smtClean="0"/>
              <a:pPr/>
              <a:t>‹#›</a:t>
            </a:fld>
            <a:endParaRPr lang="en-US" dirty="0"/>
          </a:p>
        </p:txBody>
      </p:sp>
      <p:pic>
        <p:nvPicPr>
          <p:cNvPr id="7" name="Picture 6">
            <a:extLst>
              <a:ext uri="{FF2B5EF4-FFF2-40B4-BE49-F238E27FC236}">
                <a16:creationId xmlns:a16="http://schemas.microsoft.com/office/drawing/2014/main" id="{2D27F8EA-E527-4463-BB36-739008DC69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8113"/>
            <a:ext cx="12192000" cy="1225296"/>
          </a:xfrm>
          <a:prstGeom prst="rect">
            <a:avLst/>
          </a:prstGeom>
        </p:spPr>
      </p:pic>
      <p:pic>
        <p:nvPicPr>
          <p:cNvPr id="9" name="Picture 8">
            <a:extLst>
              <a:ext uri="{FF2B5EF4-FFF2-40B4-BE49-F238E27FC236}">
                <a16:creationId xmlns:a16="http://schemas.microsoft.com/office/drawing/2014/main" id="{683CFADB-7E96-4242-8A27-53DDA2E3EE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254" y="311524"/>
            <a:ext cx="1181100" cy="1181100"/>
          </a:xfrm>
          <a:prstGeom prst="rect">
            <a:avLst/>
          </a:prstGeom>
        </p:spPr>
      </p:pic>
    </p:spTree>
    <p:extLst>
      <p:ext uri="{BB962C8B-B14F-4D97-AF65-F5344CB8AC3E}">
        <p14:creationId xmlns:p14="http://schemas.microsoft.com/office/powerpoint/2010/main" val="23869409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6800" y="457200"/>
            <a:ext cx="9245600" cy="1066800"/>
          </a:xfrm>
          <a:prstGeom prst="rect">
            <a:avLst/>
          </a:prstGeom>
        </p:spPr>
        <p:txBody>
          <a:bodyPr vert="horz" lIns="0" tIns="0" rIns="0" bIns="0" rtlCol="0" anchor="ctr">
            <a:normAutofit/>
          </a:bodyPr>
          <a:lstStyle/>
          <a:p>
            <a:r>
              <a:rPr lang="en-US" dirty="0"/>
              <a:t>Click to edit Slide Header</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6FAA01-D551-4CE0-83C2-BFDF5B560DDE}" type="datetimeFigureOut">
              <a:rPr lang="en-US" smtClean="0"/>
              <a:pPr/>
              <a:t>3/12/2021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dirty="0"/>
          </a:p>
        </p:txBody>
      </p:sp>
    </p:spTree>
    <p:extLst>
      <p:ext uri="{BB962C8B-B14F-4D97-AF65-F5344CB8AC3E}">
        <p14:creationId xmlns:p14="http://schemas.microsoft.com/office/powerpoint/2010/main" val="32329352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87" r:id="rId4"/>
    <p:sldLayoutId id="2147483688" r:id="rId5"/>
    <p:sldLayoutId id="2147483652" r:id="rId6"/>
    <p:sldLayoutId id="2147483650" r:id="rId7"/>
  </p:sldLayoutIdLst>
  <p:txStyles>
    <p:titleStyle>
      <a:lvl1pPr algn="l" defTabSz="914400" rtl="0" eaLnBrk="1" latinLnBrk="0" hangingPunct="1">
        <a:spcBef>
          <a:spcPct val="0"/>
        </a:spcBef>
        <a:buNone/>
        <a:defRPr sz="3600" b="1" kern="1200">
          <a:solidFill>
            <a:srgbClr val="DA850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treasurer.ca.gov/ctcac/opportunity.asp"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hcd.ca.gov/grants-funding/active-funding/fwhg.shtm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serna@hcd.ca.gov"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hyperlink" Target="mailto:Amy.Lopez@hcd.ca.gov" TargetMode="External"/><Relationship Id="rId4" Type="http://schemas.openxmlformats.org/officeDocument/2006/relationships/hyperlink" Target="mailto:Mauro.lara@hcd.ca.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Tawny.Macedo@hcd.ca.gov"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mailto:CIAP@hcd.ca.gov" TargetMode="External"/><Relationship Id="rId4" Type="http://schemas.openxmlformats.org/officeDocument/2006/relationships/hyperlink" Target="mailto:Joshua.StandingHorse@hcd.ca.gov"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hcd.ca.gov/"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09800"/>
            <a:ext cx="11430000" cy="2057400"/>
          </a:xfrm>
        </p:spPr>
        <p:txBody>
          <a:bodyPr/>
          <a:lstStyle/>
          <a:p>
            <a:pPr algn="ctr"/>
            <a:r>
              <a:rPr lang="en-US" dirty="0">
                <a:solidFill>
                  <a:srgbClr val="C97A07"/>
                </a:solidFill>
              </a:rPr>
              <a:t>		</a:t>
            </a:r>
            <a:r>
              <a:rPr lang="en-US" b="1" dirty="0">
                <a:solidFill>
                  <a:srgbClr val="C97A07"/>
                </a:solidFill>
              </a:rPr>
              <a:t>Joe Serna, Jr. Farmworker Housing</a:t>
            </a:r>
            <a:br>
              <a:rPr lang="en-US" b="1" dirty="0">
                <a:solidFill>
                  <a:srgbClr val="C97A07"/>
                </a:solidFill>
              </a:rPr>
            </a:br>
            <a:r>
              <a:rPr lang="en-US" b="1" dirty="0">
                <a:solidFill>
                  <a:srgbClr val="C97A07"/>
                </a:solidFill>
              </a:rPr>
              <a:t>Grant Program </a:t>
            </a:r>
            <a:br>
              <a:rPr lang="en-US" b="1" dirty="0">
                <a:solidFill>
                  <a:srgbClr val="C97A07"/>
                </a:solidFill>
              </a:rPr>
            </a:br>
            <a:r>
              <a:rPr lang="en-US" b="1" dirty="0">
                <a:solidFill>
                  <a:srgbClr val="C97A07"/>
                </a:solidFill>
              </a:rPr>
              <a:t>Overview</a:t>
            </a:r>
          </a:p>
        </p:txBody>
      </p:sp>
      <p:sp>
        <p:nvSpPr>
          <p:cNvPr id="4" name="Subtitle 3">
            <a:extLst>
              <a:ext uri="{FF2B5EF4-FFF2-40B4-BE49-F238E27FC236}">
                <a16:creationId xmlns:a16="http://schemas.microsoft.com/office/drawing/2014/main" id="{827A1C1D-F16F-419E-B969-6A8413A733C4}"/>
              </a:ext>
            </a:extLst>
          </p:cNvPr>
          <p:cNvSpPr>
            <a:spLocks noGrp="1"/>
          </p:cNvSpPr>
          <p:nvPr>
            <p:ph type="subTitle" idx="1"/>
          </p:nvPr>
        </p:nvSpPr>
        <p:spPr>
          <a:xfrm>
            <a:off x="-152400" y="5638800"/>
            <a:ext cx="9372600" cy="1371600"/>
          </a:xfrm>
        </p:spPr>
        <p:txBody>
          <a:bodyPr>
            <a:normAutofit/>
          </a:bodyPr>
          <a:lstStyle/>
          <a:p>
            <a:pPr algn="ctr"/>
            <a:r>
              <a:rPr lang="en-US" sz="3600" dirty="0"/>
              <a:t>California Department of Housing and Community Development</a:t>
            </a:r>
          </a:p>
        </p:txBody>
      </p:sp>
    </p:spTree>
    <p:extLst>
      <p:ext uri="{BB962C8B-B14F-4D97-AF65-F5344CB8AC3E}">
        <p14:creationId xmlns:p14="http://schemas.microsoft.com/office/powerpoint/2010/main" val="1488480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Important Dates</a:t>
            </a:r>
          </a:p>
        </p:txBody>
      </p:sp>
      <p:sp>
        <p:nvSpPr>
          <p:cNvPr id="3" name="Content Placeholder 2"/>
          <p:cNvSpPr>
            <a:spLocks noGrp="1"/>
          </p:cNvSpPr>
          <p:nvPr>
            <p:ph idx="1"/>
          </p:nvPr>
        </p:nvSpPr>
        <p:spPr/>
        <p:txBody>
          <a:bodyPr>
            <a:normAutofit/>
          </a:bodyPr>
          <a:lstStyle/>
          <a:p>
            <a:pPr marL="0" indent="0">
              <a:buNone/>
            </a:pPr>
            <a:r>
              <a:rPr lang="en-US" sz="2800" b="1" dirty="0"/>
              <a:t>Notice of Funding Availability (NOFA) Posted: </a:t>
            </a:r>
          </a:p>
          <a:p>
            <a:pPr marL="0" indent="0">
              <a:buNone/>
            </a:pPr>
            <a:r>
              <a:rPr lang="en-US" sz="2800" dirty="0"/>
              <a:t>February 26, 2021</a:t>
            </a:r>
          </a:p>
          <a:p>
            <a:pPr marL="0" indent="0">
              <a:buNone/>
            </a:pPr>
            <a:r>
              <a:rPr lang="en-US" sz="2800" b="1" dirty="0"/>
              <a:t>Formal</a:t>
            </a:r>
            <a:r>
              <a:rPr lang="en-US" sz="2800" dirty="0"/>
              <a:t> </a:t>
            </a:r>
            <a:r>
              <a:rPr lang="en-US" sz="2800" b="1" dirty="0"/>
              <a:t>Webinar: </a:t>
            </a:r>
          </a:p>
          <a:p>
            <a:pPr marL="0" indent="0">
              <a:buNone/>
            </a:pPr>
            <a:r>
              <a:rPr lang="en-US" sz="2800" dirty="0"/>
              <a:t>March 18, 2021 </a:t>
            </a:r>
          </a:p>
          <a:p>
            <a:pPr marL="0" indent="0">
              <a:buNone/>
            </a:pPr>
            <a:r>
              <a:rPr lang="en-US" sz="2800" b="1" dirty="0"/>
              <a:t>Application Portal Open: </a:t>
            </a:r>
          </a:p>
          <a:p>
            <a:pPr marL="0" indent="0">
              <a:buNone/>
            </a:pPr>
            <a:r>
              <a:rPr lang="en-US" sz="2800" dirty="0"/>
              <a:t>April 5, 2021 through July 6, 2021</a:t>
            </a:r>
          </a:p>
        </p:txBody>
      </p:sp>
    </p:spTree>
    <p:extLst>
      <p:ext uri="{BB962C8B-B14F-4D97-AF65-F5344CB8AC3E}">
        <p14:creationId xmlns:p14="http://schemas.microsoft.com/office/powerpoint/2010/main" val="678288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a:t>
            </a:r>
            <a:r>
              <a:rPr lang="en-US" dirty="0" smtClean="0">
                <a:solidFill>
                  <a:schemeClr val="accent6"/>
                </a:solidFill>
              </a:rPr>
              <a:t>Definitions (1 of 6)</a:t>
            </a:r>
            <a:endParaRPr lang="en-US" dirty="0">
              <a:solidFill>
                <a:schemeClr val="accent6"/>
              </a:solidFill>
            </a:endParaRP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800" b="1" dirty="0">
                <a:latin typeface="+mn-lt"/>
              </a:rPr>
              <a:t>"Agricultural household" </a:t>
            </a:r>
            <a:r>
              <a:rPr lang="en-US" sz="2800" dirty="0">
                <a:latin typeface="+mn-lt"/>
              </a:rPr>
              <a:t>means an agricultural worker or workers and other persons who reside or will reside with an agricultural worker in an assisted unit.</a:t>
            </a:r>
          </a:p>
          <a:p>
            <a:pPr marL="0" indent="0">
              <a:buNone/>
            </a:pPr>
            <a:endParaRPr lang="en-US" sz="2800" dirty="0">
              <a:latin typeface="+mn-lt"/>
            </a:endParaRPr>
          </a:p>
          <a:p>
            <a:pPr marL="0" indent="0">
              <a:buNone/>
            </a:pPr>
            <a:r>
              <a:rPr lang="en-US" sz="2800" b="1" dirty="0">
                <a:latin typeface="+mn-lt"/>
              </a:rPr>
              <a:t>"Agricultural worker" </a:t>
            </a:r>
            <a:r>
              <a:rPr lang="en-US" sz="2800" dirty="0">
                <a:latin typeface="+mn-lt"/>
              </a:rPr>
              <a:t>means an individual who derives or prior to retirement or disability derived a substantial portion of his/her income from agricultural employment.  </a:t>
            </a:r>
          </a:p>
        </p:txBody>
      </p:sp>
    </p:spTree>
    <p:extLst>
      <p:ext uri="{BB962C8B-B14F-4D97-AF65-F5344CB8AC3E}">
        <p14:creationId xmlns:p14="http://schemas.microsoft.com/office/powerpoint/2010/main" val="157266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Definitions </a:t>
            </a:r>
            <a:r>
              <a:rPr lang="en-US" dirty="0" smtClean="0">
                <a:solidFill>
                  <a:schemeClr val="accent6"/>
                </a:solidFill>
              </a:rPr>
              <a:t>(2 of 6)</a:t>
            </a:r>
            <a:endParaRPr lang="en-US" dirty="0">
              <a:solidFill>
                <a:schemeClr val="accent6"/>
              </a:solidFill>
            </a:endParaRP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800" b="1" dirty="0"/>
              <a:t>"Agricultural employment" </a:t>
            </a:r>
            <a:r>
              <a:rPr lang="en-US" sz="2800" dirty="0"/>
              <a:t>means employed in the cultivation and tillage of the soil; the production, cultivation, growing and harvesting of any agricultural or horticultural commodities; the raising of livestock, bees, furbearing animals, or poultry; dairying, forestry, and lumbering operations; and any work on a farm as incident to or in conjunction with such farming operations, including the delivery and preparation of commodities for market or storage.</a:t>
            </a:r>
          </a:p>
          <a:p>
            <a:pPr marL="0" indent="0">
              <a:buNone/>
            </a:pPr>
            <a:endParaRPr lang="en-US" sz="2800" b="1" dirty="0">
              <a:latin typeface="+mn-lt"/>
            </a:endParaRPr>
          </a:p>
        </p:txBody>
      </p:sp>
    </p:spTree>
    <p:extLst>
      <p:ext uri="{BB962C8B-B14F-4D97-AF65-F5344CB8AC3E}">
        <p14:creationId xmlns:p14="http://schemas.microsoft.com/office/powerpoint/2010/main" val="150068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a:t>
            </a:r>
            <a:r>
              <a:rPr lang="en-US" dirty="0" smtClean="0">
                <a:solidFill>
                  <a:schemeClr val="accent6"/>
                </a:solidFill>
              </a:rPr>
              <a:t>Definitions (3 of 6)</a:t>
            </a:r>
            <a:endParaRPr lang="en-US" dirty="0">
              <a:solidFill>
                <a:schemeClr val="accent6"/>
              </a:solidFill>
            </a:endParaRPr>
          </a:p>
        </p:txBody>
      </p:sp>
      <p:sp>
        <p:nvSpPr>
          <p:cNvPr id="3" name="Content Placeholder 2"/>
          <p:cNvSpPr>
            <a:spLocks noGrp="1"/>
          </p:cNvSpPr>
          <p:nvPr>
            <p:ph idx="1"/>
          </p:nvPr>
        </p:nvSpPr>
        <p:spPr>
          <a:xfrm>
            <a:off x="1066800" y="1676401"/>
            <a:ext cx="10007600" cy="5215466"/>
          </a:xfrm>
        </p:spPr>
        <p:txBody>
          <a:bodyPr>
            <a:noAutofit/>
          </a:bodyPr>
          <a:lstStyle/>
          <a:p>
            <a:pPr marL="0" indent="0">
              <a:buNone/>
            </a:pPr>
            <a:r>
              <a:rPr lang="en-US" sz="2800" b="1" dirty="0">
                <a:latin typeface="+mn-lt"/>
              </a:rPr>
              <a:t>"Assistance" </a:t>
            </a:r>
            <a:r>
              <a:rPr lang="en-US" sz="2800" dirty="0">
                <a:latin typeface="+mn-lt"/>
              </a:rPr>
              <a:t>means a loan and/or grant provided from the Fund to an applicant, or a grant made directly to an agricultural worker. </a:t>
            </a:r>
          </a:p>
          <a:p>
            <a:pPr marL="0" indent="0">
              <a:buNone/>
            </a:pPr>
            <a:endParaRPr lang="en-US" sz="2800" dirty="0">
              <a:latin typeface="+mn-lt"/>
            </a:endParaRPr>
          </a:p>
          <a:p>
            <a:pPr marL="0" indent="0">
              <a:buNone/>
            </a:pPr>
            <a:r>
              <a:rPr lang="en-US" sz="2800" b="1" dirty="0">
                <a:latin typeface="+mn-lt"/>
              </a:rPr>
              <a:t>"Award" </a:t>
            </a:r>
            <a:r>
              <a:rPr lang="en-US" sz="2800" dirty="0">
                <a:latin typeface="+mn-lt"/>
              </a:rPr>
              <a:t>means a commitment of money from the Fund in the form of a grant or a loan that is made to a recipient by the Department. </a:t>
            </a:r>
          </a:p>
          <a:p>
            <a:pPr marL="0" indent="0">
              <a:buNone/>
            </a:pPr>
            <a:endParaRPr lang="en-US" sz="2800" b="1" dirty="0">
              <a:latin typeface="+mn-lt"/>
            </a:endParaRPr>
          </a:p>
        </p:txBody>
      </p:sp>
    </p:spTree>
    <p:extLst>
      <p:ext uri="{BB962C8B-B14F-4D97-AF65-F5344CB8AC3E}">
        <p14:creationId xmlns:p14="http://schemas.microsoft.com/office/powerpoint/2010/main" val="331960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a:t>
            </a:r>
            <a:r>
              <a:rPr lang="en-US" dirty="0" smtClean="0">
                <a:solidFill>
                  <a:schemeClr val="accent6"/>
                </a:solidFill>
              </a:rPr>
              <a:t>Definitions (4 of 6)</a:t>
            </a:r>
            <a:endParaRPr lang="en-US" dirty="0">
              <a:solidFill>
                <a:schemeClr val="accent6"/>
              </a:solidFill>
            </a:endParaRP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600" b="1" dirty="0"/>
              <a:t>"Lower income households" </a:t>
            </a:r>
            <a:r>
              <a:rPr lang="en-US" sz="2600" dirty="0"/>
              <a:t>means persons and families whose gross incomes do not exceed the qualifying limits for lower income families These limits are equivalent to 80 percent of the area median income, adjusted for family size and other adjustment factors by the United States Department of Housing and Urban Development.</a:t>
            </a:r>
          </a:p>
          <a:p>
            <a:pPr marL="0" indent="0">
              <a:buNone/>
            </a:pPr>
            <a:endParaRPr lang="en-US" sz="2600" b="1" dirty="0"/>
          </a:p>
          <a:p>
            <a:pPr marL="0" indent="0">
              <a:buNone/>
            </a:pPr>
            <a:r>
              <a:rPr lang="en-US" sz="2600" b="1" dirty="0"/>
              <a:t>“OTC” </a:t>
            </a:r>
            <a:r>
              <a:rPr lang="en-US" sz="2600" dirty="0"/>
              <a:t>stands for Over the Counter, applications can be submitted during a designated time period.  Applications are reviewed in order they are received.  Complete applications will receive funding until the application window is closed </a:t>
            </a:r>
            <a:r>
              <a:rPr lang="en-US" sz="2600" b="1" dirty="0"/>
              <a:t>or</a:t>
            </a:r>
            <a:r>
              <a:rPr lang="en-US" sz="2600" dirty="0"/>
              <a:t> funds are exhausted.</a:t>
            </a:r>
            <a:endParaRPr lang="en-US" sz="2600" b="1" dirty="0"/>
          </a:p>
          <a:p>
            <a:pPr marL="0" indent="0">
              <a:buNone/>
            </a:pPr>
            <a:endParaRPr lang="en-US" sz="2400" b="1" dirty="0"/>
          </a:p>
        </p:txBody>
      </p:sp>
    </p:spTree>
    <p:extLst>
      <p:ext uri="{BB962C8B-B14F-4D97-AF65-F5344CB8AC3E}">
        <p14:creationId xmlns:p14="http://schemas.microsoft.com/office/powerpoint/2010/main" val="10215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a:t>
            </a:r>
            <a:r>
              <a:rPr lang="en-US" dirty="0" smtClean="0">
                <a:solidFill>
                  <a:schemeClr val="accent6"/>
                </a:solidFill>
              </a:rPr>
              <a:t>Definitions (5 of 6)</a:t>
            </a:r>
            <a:endParaRPr lang="en-US" dirty="0">
              <a:solidFill>
                <a:schemeClr val="accent6"/>
              </a:solidFill>
            </a:endParaRP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400" b="1" dirty="0"/>
              <a:t>“Native American Lands” </a:t>
            </a:r>
            <a:r>
              <a:rPr lang="en-US" sz="2400" dirty="0"/>
              <a:t>means real property located within the geographic boundary of the State of California that meets both the following criteria: it is trust land for which the United States holds title to the tract or interest in trust for the benefit of one or more Indian tribes or individual Indians, or is restricted Indian land for which one or more tribes or individual Indians holds fee title to the tract or interest but can alienate or encumber it only with the approval of the United States; and the land may be leased for housing development and residential purposes under federal law. </a:t>
            </a:r>
          </a:p>
          <a:p>
            <a:pPr marL="0" indent="0">
              <a:buNone/>
            </a:pPr>
            <a:endParaRPr lang="en-US" sz="2400" dirty="0">
              <a:latin typeface="+mn-lt"/>
            </a:endParaRPr>
          </a:p>
          <a:p>
            <a:pPr marL="0" indent="0">
              <a:buNone/>
            </a:pPr>
            <a:r>
              <a:rPr lang="en-US" sz="2400" dirty="0">
                <a:latin typeface="+mn-lt"/>
              </a:rPr>
              <a:t>Source: 2017 Uniform Multifamily Regulations (page 4)</a:t>
            </a:r>
          </a:p>
        </p:txBody>
      </p:sp>
    </p:spTree>
    <p:extLst>
      <p:ext uri="{BB962C8B-B14F-4D97-AF65-F5344CB8AC3E}">
        <p14:creationId xmlns:p14="http://schemas.microsoft.com/office/powerpoint/2010/main" val="21724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Key </a:t>
            </a:r>
            <a:r>
              <a:rPr lang="en-US" dirty="0" smtClean="0">
                <a:solidFill>
                  <a:schemeClr val="accent6"/>
                </a:solidFill>
              </a:rPr>
              <a:t>Definitions (6</a:t>
            </a:r>
            <a:r>
              <a:rPr lang="en-US" baseline="0" dirty="0" smtClean="0">
                <a:solidFill>
                  <a:schemeClr val="accent6"/>
                </a:solidFill>
              </a:rPr>
              <a:t> of 6</a:t>
            </a:r>
            <a:r>
              <a:rPr lang="en-US" dirty="0" smtClean="0">
                <a:solidFill>
                  <a:schemeClr val="accent6"/>
                </a:solidFill>
              </a:rPr>
              <a:t>)</a:t>
            </a:r>
            <a:endParaRPr lang="en-US" dirty="0">
              <a:solidFill>
                <a:schemeClr val="accent6"/>
              </a:solidFill>
            </a:endParaRP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400" b="1" dirty="0"/>
              <a:t>“Rental Housing Development” </a:t>
            </a:r>
            <a:r>
              <a:rPr lang="en-US" sz="2400" dirty="0"/>
              <a:t>a structure or set of structures which collectively contains 5 or more units. This does not include any “health facility” as defined by Section 1250 of the Health and Safety Code. Source: 2017 Uniform Multifamily Regulations, 8301(p)</a:t>
            </a:r>
          </a:p>
          <a:p>
            <a:pPr marL="0" indent="0">
              <a:buNone/>
            </a:pPr>
            <a:r>
              <a:rPr lang="en-US" sz="2400" dirty="0">
                <a:highlight>
                  <a:srgbClr val="FFFF00"/>
                </a:highlight>
              </a:rPr>
              <a:t> </a:t>
            </a:r>
          </a:p>
          <a:p>
            <a:pPr marL="0" indent="0">
              <a:buNone/>
            </a:pPr>
            <a:endParaRPr lang="en-US" sz="2400" dirty="0">
              <a:latin typeface="+mn-lt"/>
            </a:endParaRPr>
          </a:p>
        </p:txBody>
      </p:sp>
    </p:spTree>
    <p:extLst>
      <p:ext uri="{BB962C8B-B14F-4D97-AF65-F5344CB8AC3E}">
        <p14:creationId xmlns:p14="http://schemas.microsoft.com/office/powerpoint/2010/main" val="369439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6"/>
                </a:solidFill>
              </a:rPr>
              <a:t> APPLICANT ELIGIBILITY AND EXPERIENCE</a:t>
            </a:r>
          </a:p>
        </p:txBody>
      </p:sp>
    </p:spTree>
    <p:extLst>
      <p:ext uri="{BB962C8B-B14F-4D97-AF65-F5344CB8AC3E}">
        <p14:creationId xmlns:p14="http://schemas.microsoft.com/office/powerpoint/2010/main" val="302827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Applicant Eligibility</a:t>
            </a:r>
          </a:p>
        </p:txBody>
      </p:sp>
      <p:sp>
        <p:nvSpPr>
          <p:cNvPr id="3" name="Content Placeholder 2"/>
          <p:cNvSpPr>
            <a:spLocks noGrp="1"/>
          </p:cNvSpPr>
          <p:nvPr>
            <p:ph idx="1"/>
          </p:nvPr>
        </p:nvSpPr>
        <p:spPr>
          <a:xfrm>
            <a:off x="1219200" y="1828800"/>
            <a:ext cx="9855200" cy="5029199"/>
          </a:xfrm>
        </p:spPr>
        <p:txBody>
          <a:bodyPr>
            <a:noAutofit/>
          </a:bodyPr>
          <a:lstStyle/>
          <a:p>
            <a:r>
              <a:rPr lang="en-US" sz="2800" dirty="0"/>
              <a:t>Duly constituted governing body of an Indian reservation or rancheria or a tribally designated housing entity. </a:t>
            </a:r>
          </a:p>
          <a:p>
            <a:r>
              <a:rPr lang="en-US" sz="2800" dirty="0"/>
              <a:t>Local government agencies</a:t>
            </a:r>
          </a:p>
          <a:p>
            <a:r>
              <a:rPr lang="en-US" sz="2800" dirty="0"/>
              <a:t>Nonprofit Corporations</a:t>
            </a:r>
          </a:p>
          <a:p>
            <a:r>
              <a:rPr lang="en-US" sz="2800" dirty="0"/>
              <a:t>Limited Partnerships</a:t>
            </a:r>
          </a:p>
          <a:p>
            <a:r>
              <a:rPr lang="en-US" sz="2800" dirty="0"/>
              <a:t>Limited Liability Company </a:t>
            </a:r>
          </a:p>
          <a:p>
            <a:endParaRPr lang="en-US" sz="2800" dirty="0"/>
          </a:p>
          <a:p>
            <a:pPr marL="0" indent="0">
              <a:buNone/>
            </a:pPr>
            <a:r>
              <a:rPr lang="en-US" sz="2800" dirty="0"/>
              <a:t>Note: For-profit entities are </a:t>
            </a:r>
            <a:r>
              <a:rPr lang="en-US" sz="2800" b="1" dirty="0"/>
              <a:t>not</a:t>
            </a:r>
            <a:r>
              <a:rPr lang="en-US" sz="2800" dirty="0"/>
              <a:t> eligible Applicants</a:t>
            </a:r>
          </a:p>
          <a:p>
            <a:endParaRPr lang="en-US" b="1" dirty="0">
              <a:latin typeface="+mn-lt"/>
            </a:endParaRPr>
          </a:p>
        </p:txBody>
      </p:sp>
    </p:spTree>
    <p:extLst>
      <p:ext uri="{BB962C8B-B14F-4D97-AF65-F5344CB8AC3E}">
        <p14:creationId xmlns:p14="http://schemas.microsoft.com/office/powerpoint/2010/main" val="2446958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855200" cy="1066800"/>
          </a:xfrm>
        </p:spPr>
        <p:txBody>
          <a:bodyPr>
            <a:noAutofit/>
          </a:bodyPr>
          <a:lstStyle/>
          <a:p>
            <a:pPr algn="ctr"/>
            <a:r>
              <a:rPr lang="en-US" dirty="0">
                <a:solidFill>
                  <a:schemeClr val="accent6"/>
                </a:solidFill>
              </a:rPr>
              <a:t> Applicant Experience </a:t>
            </a:r>
            <a:br>
              <a:rPr lang="en-US" dirty="0">
                <a:solidFill>
                  <a:schemeClr val="accent6"/>
                </a:solidFill>
              </a:rPr>
            </a:br>
            <a:r>
              <a:rPr lang="en-US" dirty="0">
                <a:solidFill>
                  <a:schemeClr val="accent6"/>
                </a:solidFill>
              </a:rPr>
              <a:t>Rental Housing</a:t>
            </a:r>
          </a:p>
        </p:txBody>
      </p:sp>
      <p:sp>
        <p:nvSpPr>
          <p:cNvPr id="3" name="Content Placeholder 2"/>
          <p:cNvSpPr>
            <a:spLocks noGrp="1"/>
          </p:cNvSpPr>
          <p:nvPr>
            <p:ph idx="1"/>
          </p:nvPr>
        </p:nvSpPr>
        <p:spPr>
          <a:xfrm>
            <a:off x="1219200" y="1752602"/>
            <a:ext cx="9855200" cy="4876798"/>
          </a:xfrm>
        </p:spPr>
        <p:txBody>
          <a:bodyPr>
            <a:normAutofit/>
          </a:bodyPr>
          <a:lstStyle/>
          <a:p>
            <a:r>
              <a:rPr lang="en-US" dirty="0"/>
              <a:t>Rental housing developments</a:t>
            </a:r>
            <a:endParaRPr lang="en-US" strike="sngStrike" dirty="0"/>
          </a:p>
          <a:p>
            <a:pPr lvl="1"/>
            <a:r>
              <a:rPr lang="en-US" dirty="0"/>
              <a:t>Developed and owned at least one similar type and size project within the last five years; </a:t>
            </a:r>
            <a:r>
              <a:rPr lang="en-US" b="1" dirty="0"/>
              <a:t>and</a:t>
            </a:r>
          </a:p>
          <a:p>
            <a:pPr lvl="1"/>
            <a:r>
              <a:rPr lang="en-US" dirty="0"/>
              <a:t>Have staff with demonstrated experience managing at least one project occupied primarily by Agricultural households.</a:t>
            </a:r>
          </a:p>
          <a:p>
            <a:pPr marL="3200400" lvl="7" indent="0">
              <a:buNone/>
            </a:pPr>
            <a:endParaRPr lang="en-US" b="1" dirty="0">
              <a:solidFill>
                <a:srgbClr val="000000"/>
              </a:solidFill>
            </a:endParaRPr>
          </a:p>
        </p:txBody>
      </p:sp>
    </p:spTree>
    <p:extLst>
      <p:ext uri="{BB962C8B-B14F-4D97-AF65-F5344CB8AC3E}">
        <p14:creationId xmlns:p14="http://schemas.microsoft.com/office/powerpoint/2010/main" val="353026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AGENDA</a:t>
            </a:r>
          </a:p>
        </p:txBody>
      </p:sp>
      <p:sp>
        <p:nvSpPr>
          <p:cNvPr id="3" name="Content Placeholder 2"/>
          <p:cNvSpPr>
            <a:spLocks noGrp="1"/>
          </p:cNvSpPr>
          <p:nvPr>
            <p:ph idx="1"/>
          </p:nvPr>
        </p:nvSpPr>
        <p:spPr>
          <a:xfrm>
            <a:off x="1219200" y="1752603"/>
            <a:ext cx="9855200" cy="4190998"/>
          </a:xfrm>
        </p:spPr>
        <p:txBody>
          <a:bodyPr>
            <a:normAutofit fontScale="62500" lnSpcReduction="20000"/>
          </a:bodyPr>
          <a:lstStyle/>
          <a:p>
            <a:pPr lvl="0"/>
            <a:r>
              <a:rPr lang="en-US" sz="4000" dirty="0"/>
              <a:t>Introductions</a:t>
            </a:r>
          </a:p>
          <a:p>
            <a:pPr lvl="0"/>
            <a:r>
              <a:rPr lang="en-US" sz="4000" dirty="0"/>
              <a:t>Getting Started</a:t>
            </a:r>
          </a:p>
          <a:p>
            <a:pPr lvl="0"/>
            <a:r>
              <a:rPr lang="en-US" sz="4000" dirty="0"/>
              <a:t>Applicant Eligibility and Experience</a:t>
            </a:r>
          </a:p>
          <a:p>
            <a:pPr lvl="0"/>
            <a:r>
              <a:rPr lang="en-US" sz="4000" dirty="0"/>
              <a:t>Eligible Activities</a:t>
            </a:r>
          </a:p>
          <a:p>
            <a:pPr lvl="0"/>
            <a:r>
              <a:rPr lang="en-US" sz="4000" dirty="0"/>
              <a:t>Grant Amounts and Requirements</a:t>
            </a:r>
          </a:p>
          <a:p>
            <a:pPr lvl="0"/>
            <a:r>
              <a:rPr lang="en-US" sz="4000" dirty="0"/>
              <a:t>Loan Amounts and Requirements </a:t>
            </a:r>
          </a:p>
          <a:p>
            <a:pPr lvl="0"/>
            <a:r>
              <a:rPr lang="en-US" sz="4000" dirty="0"/>
              <a:t>Minimum Number of Assisted Units and Affordability</a:t>
            </a:r>
          </a:p>
          <a:p>
            <a:pPr lvl="0"/>
            <a:r>
              <a:rPr lang="en-US" sz="4000" dirty="0"/>
              <a:t>Site Control</a:t>
            </a:r>
          </a:p>
          <a:p>
            <a:pPr lvl="0"/>
            <a:r>
              <a:rPr lang="en-US" sz="4000" dirty="0"/>
              <a:t>Threshold</a:t>
            </a:r>
          </a:p>
          <a:p>
            <a:pPr lvl="0"/>
            <a:r>
              <a:rPr lang="en-US" sz="4000" dirty="0"/>
              <a:t>Feasibility</a:t>
            </a:r>
          </a:p>
          <a:p>
            <a:pPr lvl="0"/>
            <a:r>
              <a:rPr lang="en-US" sz="4000" dirty="0"/>
              <a:t>Evaluation Criteria</a:t>
            </a:r>
          </a:p>
          <a:p>
            <a:endParaRPr lang="en-US" sz="2800" dirty="0"/>
          </a:p>
        </p:txBody>
      </p:sp>
    </p:spTree>
    <p:extLst>
      <p:ext uri="{BB962C8B-B14F-4D97-AF65-F5344CB8AC3E}">
        <p14:creationId xmlns:p14="http://schemas.microsoft.com/office/powerpoint/2010/main" val="445383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855200" cy="1066800"/>
          </a:xfrm>
        </p:spPr>
        <p:txBody>
          <a:bodyPr>
            <a:noAutofit/>
          </a:bodyPr>
          <a:lstStyle/>
          <a:p>
            <a:pPr algn="ctr"/>
            <a:r>
              <a:rPr lang="en-US" dirty="0">
                <a:solidFill>
                  <a:schemeClr val="accent6"/>
                </a:solidFill>
              </a:rPr>
              <a:t>Applicant Experience</a:t>
            </a:r>
            <a:br>
              <a:rPr lang="en-US" dirty="0">
                <a:solidFill>
                  <a:schemeClr val="accent6"/>
                </a:solidFill>
              </a:rPr>
            </a:br>
            <a:r>
              <a:rPr lang="en-US" dirty="0">
                <a:solidFill>
                  <a:schemeClr val="accent6"/>
                </a:solidFill>
              </a:rPr>
              <a:t> Single-Family </a:t>
            </a:r>
          </a:p>
        </p:txBody>
      </p:sp>
      <p:sp>
        <p:nvSpPr>
          <p:cNvPr id="3" name="Content Placeholder 2"/>
          <p:cNvSpPr>
            <a:spLocks noGrp="1"/>
          </p:cNvSpPr>
          <p:nvPr>
            <p:ph idx="1"/>
          </p:nvPr>
        </p:nvSpPr>
        <p:spPr>
          <a:xfrm>
            <a:off x="1219200" y="1752602"/>
            <a:ext cx="9855200" cy="4876798"/>
          </a:xfrm>
        </p:spPr>
        <p:txBody>
          <a:bodyPr>
            <a:normAutofit/>
          </a:bodyPr>
          <a:lstStyle/>
          <a:p>
            <a:r>
              <a:rPr lang="en-US" dirty="0"/>
              <a:t>Single-family new construction or owner-occupied rehabilitation projects</a:t>
            </a:r>
          </a:p>
          <a:p>
            <a:pPr lvl="1"/>
            <a:r>
              <a:rPr lang="en-US" dirty="0"/>
              <a:t>Successfully sponsored or supervised a similar program for at least two years within the last 10 years.</a:t>
            </a:r>
          </a:p>
          <a:p>
            <a:pPr marL="3200400" lvl="7" indent="0">
              <a:buNone/>
            </a:pPr>
            <a:endParaRPr lang="en-US" b="1" dirty="0">
              <a:solidFill>
                <a:srgbClr val="000000"/>
              </a:solidFill>
            </a:endParaRPr>
          </a:p>
        </p:txBody>
      </p:sp>
    </p:spTree>
    <p:extLst>
      <p:ext uri="{BB962C8B-B14F-4D97-AF65-F5344CB8AC3E}">
        <p14:creationId xmlns:p14="http://schemas.microsoft.com/office/powerpoint/2010/main" val="3671308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855200" cy="1066800"/>
          </a:xfrm>
        </p:spPr>
        <p:txBody>
          <a:bodyPr>
            <a:noAutofit/>
          </a:bodyPr>
          <a:lstStyle/>
          <a:p>
            <a:pPr algn="ctr"/>
            <a:r>
              <a:rPr lang="en-US" dirty="0">
                <a:solidFill>
                  <a:schemeClr val="accent6"/>
                </a:solidFill>
              </a:rPr>
              <a:t>Applicant Experience </a:t>
            </a:r>
            <a:br>
              <a:rPr lang="en-US" dirty="0">
                <a:solidFill>
                  <a:schemeClr val="accent6"/>
                </a:solidFill>
              </a:rPr>
            </a:br>
            <a:r>
              <a:rPr lang="en-US" dirty="0">
                <a:solidFill>
                  <a:schemeClr val="accent6"/>
                </a:solidFill>
              </a:rPr>
              <a:t>Manufactured Homes</a:t>
            </a:r>
          </a:p>
        </p:txBody>
      </p:sp>
      <p:sp>
        <p:nvSpPr>
          <p:cNvPr id="3" name="Content Placeholder 2"/>
          <p:cNvSpPr>
            <a:spLocks noGrp="1"/>
          </p:cNvSpPr>
          <p:nvPr>
            <p:ph idx="1"/>
          </p:nvPr>
        </p:nvSpPr>
        <p:spPr>
          <a:xfrm>
            <a:off x="1219200" y="1752602"/>
            <a:ext cx="9855200" cy="4876798"/>
          </a:xfrm>
        </p:spPr>
        <p:txBody>
          <a:bodyPr>
            <a:normAutofit/>
          </a:bodyPr>
          <a:lstStyle/>
          <a:p>
            <a:r>
              <a:rPr lang="en-US" dirty="0"/>
              <a:t>Manufactured homes</a:t>
            </a:r>
          </a:p>
          <a:p>
            <a:pPr lvl="1"/>
            <a:r>
              <a:rPr lang="en-US" dirty="0"/>
              <a:t>Must be operating or will operate a program to address and remedy the impacts of displacement of Agricultural Households from existing labor camps, </a:t>
            </a:r>
            <a:r>
              <a:rPr lang="en-US" dirty="0" err="1"/>
              <a:t>mobilehome</a:t>
            </a:r>
            <a:r>
              <a:rPr lang="en-US" dirty="0"/>
              <a:t> parks, or other housing due to government action to enforce health and safety laws.   </a:t>
            </a:r>
          </a:p>
          <a:p>
            <a:pPr marL="3200400" lvl="7" indent="0">
              <a:buNone/>
            </a:pPr>
            <a:endParaRPr lang="en-US" b="1" dirty="0">
              <a:solidFill>
                <a:srgbClr val="000000"/>
              </a:solidFill>
            </a:endParaRPr>
          </a:p>
        </p:txBody>
      </p:sp>
    </p:spTree>
    <p:extLst>
      <p:ext uri="{BB962C8B-B14F-4D97-AF65-F5344CB8AC3E}">
        <p14:creationId xmlns:p14="http://schemas.microsoft.com/office/powerpoint/2010/main" val="224303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Eligible Activities</a:t>
            </a:r>
          </a:p>
        </p:txBody>
      </p:sp>
    </p:spTree>
    <p:extLst>
      <p:ext uri="{BB962C8B-B14F-4D97-AF65-F5344CB8AC3E}">
        <p14:creationId xmlns:p14="http://schemas.microsoft.com/office/powerpoint/2010/main" val="253514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Activities </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accent6"/>
                </a:solidFill>
              </a:rPr>
              <a:t>	</a:t>
            </a:r>
            <a:endParaRPr lang="en-US" sz="3000" dirty="0">
              <a:solidFill>
                <a:schemeClr val="accent6">
                  <a:lumMod val="50000"/>
                </a:schemeClr>
              </a:solidFill>
            </a:endParaRPr>
          </a:p>
          <a:p>
            <a:r>
              <a:rPr lang="en-US" sz="3000" dirty="0">
                <a:solidFill>
                  <a:schemeClr val="accent6">
                    <a:lumMod val="50000"/>
                  </a:schemeClr>
                </a:solidFill>
              </a:rPr>
              <a:t>New construction or rehabilitation, with or without acquisition, of a Rental Housing Development</a:t>
            </a:r>
          </a:p>
          <a:p>
            <a:endParaRPr lang="en-US" sz="3000" dirty="0">
              <a:solidFill>
                <a:schemeClr val="accent6">
                  <a:lumMod val="50000"/>
                </a:schemeClr>
              </a:solidFill>
            </a:endParaRPr>
          </a:p>
          <a:p>
            <a:r>
              <a:rPr lang="en-US" sz="3000" dirty="0">
                <a:solidFill>
                  <a:schemeClr val="accent6">
                    <a:lumMod val="50000"/>
                  </a:schemeClr>
                </a:solidFill>
              </a:rPr>
              <a:t>Single-family new construction (a newly built home) in which the ultimate grantees are participants</a:t>
            </a:r>
          </a:p>
          <a:p>
            <a:endParaRPr lang="en-US" sz="3000" dirty="0">
              <a:solidFill>
                <a:schemeClr val="accent6">
                  <a:lumMod val="50000"/>
                </a:schemeClr>
              </a:solidFill>
            </a:endParaRPr>
          </a:p>
          <a:p>
            <a:r>
              <a:rPr lang="en-US" sz="3000" dirty="0">
                <a:solidFill>
                  <a:schemeClr val="accent6">
                    <a:lumMod val="50000"/>
                  </a:schemeClr>
                </a:solidFill>
              </a:rPr>
              <a:t>Owner-occupied rehabilitation</a:t>
            </a:r>
          </a:p>
          <a:p>
            <a:pPr lvl="1"/>
            <a:r>
              <a:rPr lang="en-US" sz="3000" dirty="0">
                <a:solidFill>
                  <a:schemeClr val="accent6">
                    <a:lumMod val="50000"/>
                  </a:schemeClr>
                </a:solidFill>
              </a:rPr>
              <a:t>Repairs necessary to protect the health, safety, or welfare of occupants of the housing</a:t>
            </a:r>
          </a:p>
          <a:p>
            <a:pPr marL="457200" lvl="1" indent="0">
              <a:buNone/>
            </a:pPr>
            <a:endParaRPr lang="en-US" sz="3200" dirty="0"/>
          </a:p>
        </p:txBody>
      </p:sp>
    </p:spTree>
    <p:extLst>
      <p:ext uri="{BB962C8B-B14F-4D97-AF65-F5344CB8AC3E}">
        <p14:creationId xmlns:p14="http://schemas.microsoft.com/office/powerpoint/2010/main" val="2544682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Eligible Activities (continued)</a:t>
            </a:r>
          </a:p>
        </p:txBody>
      </p:sp>
      <p:sp>
        <p:nvSpPr>
          <p:cNvPr id="3" name="Content Placeholder 2"/>
          <p:cNvSpPr>
            <a:spLocks noGrp="1"/>
          </p:cNvSpPr>
          <p:nvPr>
            <p:ph idx="1"/>
          </p:nvPr>
        </p:nvSpPr>
        <p:spPr/>
        <p:txBody>
          <a:bodyPr>
            <a:normAutofit/>
          </a:bodyPr>
          <a:lstStyle/>
          <a:p>
            <a:pPr marL="0" indent="0">
              <a:buNone/>
            </a:pPr>
            <a:r>
              <a:rPr lang="en-US" b="1" dirty="0">
                <a:solidFill>
                  <a:schemeClr val="accent6"/>
                </a:solidFill>
              </a:rPr>
              <a:t>	</a:t>
            </a:r>
            <a:endParaRPr lang="en-US" sz="3000" dirty="0">
              <a:solidFill>
                <a:schemeClr val="accent6">
                  <a:lumMod val="50000"/>
                </a:schemeClr>
              </a:solidFill>
            </a:endParaRPr>
          </a:p>
          <a:p>
            <a:r>
              <a:rPr lang="en-US" sz="2800" dirty="0">
                <a:solidFill>
                  <a:schemeClr val="accent6">
                    <a:lumMod val="50000"/>
                  </a:schemeClr>
                </a:solidFill>
              </a:rPr>
              <a:t>Acquisition of Manufactured Housing</a:t>
            </a:r>
          </a:p>
          <a:p>
            <a:pPr lvl="1"/>
            <a:r>
              <a:rPr lang="en-US" sz="2600" dirty="0">
                <a:solidFill>
                  <a:schemeClr val="accent6">
                    <a:lumMod val="50000"/>
                  </a:schemeClr>
                </a:solidFill>
              </a:rPr>
              <a:t> not installed on permanent foundation as part of a program to address and remedy the impacts of displacement of farmworker families from existing labor camps, </a:t>
            </a:r>
            <a:r>
              <a:rPr lang="en-US" sz="2600" dirty="0" err="1">
                <a:solidFill>
                  <a:schemeClr val="accent6">
                    <a:lumMod val="50000"/>
                  </a:schemeClr>
                </a:solidFill>
              </a:rPr>
              <a:t>mobilehome</a:t>
            </a:r>
            <a:r>
              <a:rPr lang="en-US" sz="2600" dirty="0">
                <a:solidFill>
                  <a:schemeClr val="accent6">
                    <a:lumMod val="50000"/>
                  </a:schemeClr>
                </a:solidFill>
              </a:rPr>
              <a:t> parks or other housing</a:t>
            </a:r>
          </a:p>
          <a:p>
            <a:endParaRPr lang="en-US" sz="3000" dirty="0">
              <a:solidFill>
                <a:schemeClr val="accent6">
                  <a:lumMod val="50000"/>
                </a:schemeClr>
              </a:solidFill>
            </a:endParaRPr>
          </a:p>
        </p:txBody>
      </p:sp>
    </p:spTree>
    <p:extLst>
      <p:ext uri="{BB962C8B-B14F-4D97-AF65-F5344CB8AC3E}">
        <p14:creationId xmlns:p14="http://schemas.microsoft.com/office/powerpoint/2010/main" val="3177378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GRANT AMOUNTS AND REQUIREMENTS</a:t>
            </a:r>
          </a:p>
        </p:txBody>
      </p:sp>
    </p:spTree>
    <p:extLst>
      <p:ext uri="{BB962C8B-B14F-4D97-AF65-F5344CB8AC3E}">
        <p14:creationId xmlns:p14="http://schemas.microsoft.com/office/powerpoint/2010/main" val="1872110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Maximum Grant  Amounts</a:t>
            </a:r>
          </a:p>
        </p:txBody>
      </p:sp>
      <p:sp>
        <p:nvSpPr>
          <p:cNvPr id="3" name="Content Placeholder 2"/>
          <p:cNvSpPr>
            <a:spLocks noGrp="1"/>
          </p:cNvSpPr>
          <p:nvPr>
            <p:ph idx="1"/>
          </p:nvPr>
        </p:nvSpPr>
        <p:spPr/>
        <p:txBody>
          <a:bodyPr>
            <a:normAutofit/>
          </a:bodyPr>
          <a:lstStyle/>
          <a:p>
            <a:r>
              <a:rPr lang="en-US" dirty="0">
                <a:solidFill>
                  <a:schemeClr val="accent6">
                    <a:lumMod val="50000"/>
                  </a:schemeClr>
                </a:solidFill>
              </a:rPr>
              <a:t>Single-family homeownership projects</a:t>
            </a:r>
          </a:p>
          <a:p>
            <a:pPr lvl="1"/>
            <a:r>
              <a:rPr lang="en-US" dirty="0">
                <a:solidFill>
                  <a:schemeClr val="accent6">
                    <a:lumMod val="50000"/>
                  </a:schemeClr>
                </a:solidFill>
              </a:rPr>
              <a:t>Maximum $3 million</a:t>
            </a:r>
          </a:p>
          <a:p>
            <a:pPr lvl="1"/>
            <a:r>
              <a:rPr lang="en-US" dirty="0">
                <a:solidFill>
                  <a:schemeClr val="accent6">
                    <a:lumMod val="50000"/>
                  </a:schemeClr>
                </a:solidFill>
              </a:rPr>
              <a:t>$150,000 per Assisted Unit</a:t>
            </a:r>
          </a:p>
          <a:p>
            <a:endParaRPr lang="en-US" dirty="0">
              <a:solidFill>
                <a:schemeClr val="accent6">
                  <a:lumMod val="50000"/>
                </a:schemeClr>
              </a:solidFill>
            </a:endParaRPr>
          </a:p>
          <a:p>
            <a:r>
              <a:rPr lang="en-US" dirty="0">
                <a:solidFill>
                  <a:schemeClr val="accent6">
                    <a:lumMod val="50000"/>
                  </a:schemeClr>
                </a:solidFill>
              </a:rPr>
              <a:t>Owner-occupied rehabilitation projects</a:t>
            </a:r>
          </a:p>
          <a:p>
            <a:pPr lvl="1"/>
            <a:r>
              <a:rPr lang="en-US" dirty="0">
                <a:solidFill>
                  <a:schemeClr val="accent6">
                    <a:lumMod val="50000"/>
                  </a:schemeClr>
                </a:solidFill>
              </a:rPr>
              <a:t>Maximum $2 million</a:t>
            </a:r>
          </a:p>
          <a:p>
            <a:pPr lvl="1"/>
            <a:r>
              <a:rPr lang="en-US" dirty="0">
                <a:solidFill>
                  <a:schemeClr val="accent6">
                    <a:lumMod val="50000"/>
                  </a:schemeClr>
                </a:solidFill>
              </a:rPr>
              <a:t>$75,000 per Assisted Unit</a:t>
            </a:r>
          </a:p>
          <a:p>
            <a:endParaRPr lang="en-US" dirty="0"/>
          </a:p>
        </p:txBody>
      </p:sp>
    </p:spTree>
    <p:extLst>
      <p:ext uri="{BB962C8B-B14F-4D97-AF65-F5344CB8AC3E}">
        <p14:creationId xmlns:p14="http://schemas.microsoft.com/office/powerpoint/2010/main" val="174725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chemeClr val="accent6"/>
                </a:solidFill>
              </a:rPr>
              <a:t>Loan Terms Made by the Grantee to an Eligible Agricultural Household</a:t>
            </a:r>
          </a:p>
        </p:txBody>
      </p:sp>
      <p:sp>
        <p:nvSpPr>
          <p:cNvPr id="3" name="Content Placeholder 2"/>
          <p:cNvSpPr>
            <a:spLocks noGrp="1"/>
          </p:cNvSpPr>
          <p:nvPr>
            <p:ph idx="1"/>
          </p:nvPr>
        </p:nvSpPr>
        <p:spPr/>
        <p:txBody>
          <a:bodyPr>
            <a:normAutofit/>
          </a:bodyPr>
          <a:lstStyle/>
          <a:p>
            <a:r>
              <a:rPr lang="en-US" sz="2800" dirty="0">
                <a:solidFill>
                  <a:schemeClr val="accent6">
                    <a:lumMod val="50000"/>
                  </a:schemeClr>
                </a:solidFill>
              </a:rPr>
              <a:t>20-year term</a:t>
            </a:r>
          </a:p>
          <a:p>
            <a:endParaRPr lang="en-US" sz="2800" dirty="0">
              <a:solidFill>
                <a:schemeClr val="accent6">
                  <a:lumMod val="50000"/>
                </a:schemeClr>
              </a:solidFill>
            </a:endParaRPr>
          </a:p>
          <a:p>
            <a:r>
              <a:rPr lang="en-US" sz="2800" dirty="0">
                <a:solidFill>
                  <a:schemeClr val="accent6">
                    <a:lumMod val="50000"/>
                  </a:schemeClr>
                </a:solidFill>
              </a:rPr>
              <a:t>Full repayment if home is sold or reconveyed within first 10 years</a:t>
            </a:r>
          </a:p>
          <a:p>
            <a:endParaRPr lang="en-US" sz="2800" dirty="0">
              <a:solidFill>
                <a:schemeClr val="accent6">
                  <a:lumMod val="50000"/>
                </a:schemeClr>
              </a:solidFill>
            </a:endParaRPr>
          </a:p>
          <a:p>
            <a:r>
              <a:rPr lang="en-US" sz="2800" dirty="0">
                <a:solidFill>
                  <a:schemeClr val="accent6">
                    <a:lumMod val="50000"/>
                  </a:schemeClr>
                </a:solidFill>
              </a:rPr>
              <a:t>Repayment reduced by 10% for each year if home is sold beyond tenth year</a:t>
            </a:r>
          </a:p>
          <a:p>
            <a:endParaRPr lang="en-US" dirty="0"/>
          </a:p>
        </p:txBody>
      </p:sp>
    </p:spTree>
    <p:extLst>
      <p:ext uri="{BB962C8B-B14F-4D97-AF65-F5344CB8AC3E}">
        <p14:creationId xmlns:p14="http://schemas.microsoft.com/office/powerpoint/2010/main" val="2345844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LOAN AMOUNTS AND REQUIREMENTS</a:t>
            </a:r>
          </a:p>
        </p:txBody>
      </p:sp>
    </p:spTree>
    <p:extLst>
      <p:ext uri="{BB962C8B-B14F-4D97-AF65-F5344CB8AC3E}">
        <p14:creationId xmlns:p14="http://schemas.microsoft.com/office/powerpoint/2010/main" val="2984062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10058400" cy="1066800"/>
          </a:xfrm>
        </p:spPr>
        <p:txBody>
          <a:bodyPr>
            <a:normAutofit/>
          </a:bodyPr>
          <a:lstStyle/>
          <a:p>
            <a:pPr algn="ctr"/>
            <a:r>
              <a:rPr lang="en-US" dirty="0">
                <a:solidFill>
                  <a:schemeClr val="accent6"/>
                </a:solidFill>
              </a:rPr>
              <a:t>Maximum Project Funding Amounts</a:t>
            </a:r>
          </a:p>
        </p:txBody>
      </p:sp>
      <p:sp>
        <p:nvSpPr>
          <p:cNvPr id="3" name="Content Placeholder 2"/>
          <p:cNvSpPr>
            <a:spLocks noGrp="1"/>
          </p:cNvSpPr>
          <p:nvPr>
            <p:ph idx="1"/>
          </p:nvPr>
        </p:nvSpPr>
        <p:spPr/>
        <p:txBody>
          <a:bodyPr/>
          <a:lstStyle/>
          <a:p>
            <a:r>
              <a:rPr lang="en-US" sz="2800" dirty="0"/>
              <a:t>Project without Low Income Housing Tax Credits (LIHTC) or using 4% LIHTC:</a:t>
            </a:r>
          </a:p>
          <a:p>
            <a:r>
              <a:rPr lang="en-US" sz="2800" dirty="0"/>
              <a:t>Maximum $10 million</a:t>
            </a:r>
          </a:p>
          <a:p>
            <a:endParaRPr lang="en-US" sz="2800" dirty="0"/>
          </a:p>
          <a:p>
            <a:r>
              <a:rPr lang="en-US" sz="2800" dirty="0"/>
              <a:t>Project using 9% LIHTC:</a:t>
            </a:r>
          </a:p>
          <a:p>
            <a:r>
              <a:rPr lang="en-US" sz="2800" dirty="0"/>
              <a:t>Maximum $5 million</a:t>
            </a:r>
          </a:p>
          <a:p>
            <a:endParaRPr lang="en-US" dirty="0"/>
          </a:p>
        </p:txBody>
      </p:sp>
    </p:spTree>
    <p:extLst>
      <p:ext uri="{BB962C8B-B14F-4D97-AF65-F5344CB8AC3E}">
        <p14:creationId xmlns:p14="http://schemas.microsoft.com/office/powerpoint/2010/main" val="76306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HCD </a:t>
            </a:r>
            <a:r>
              <a:rPr lang="en-US" dirty="0" smtClean="0">
                <a:solidFill>
                  <a:schemeClr val="accent6"/>
                </a:solidFill>
              </a:rPr>
              <a:t>Staff (1 of 2)</a:t>
            </a:r>
            <a:endParaRPr lang="en-US" dirty="0">
              <a:solidFill>
                <a:schemeClr val="accent6"/>
              </a:solidFill>
            </a:endParaRPr>
          </a:p>
        </p:txBody>
      </p:sp>
      <p:sp>
        <p:nvSpPr>
          <p:cNvPr id="3" name="Content Placeholder 2"/>
          <p:cNvSpPr>
            <a:spLocks noGrp="1"/>
          </p:cNvSpPr>
          <p:nvPr>
            <p:ph idx="1"/>
          </p:nvPr>
        </p:nvSpPr>
        <p:spPr/>
        <p:txBody>
          <a:bodyPr>
            <a:noAutofit/>
          </a:bodyPr>
          <a:lstStyle/>
          <a:p>
            <a:pPr lvl="1">
              <a:buFont typeface="Arial" panose="020B0604020202020204" pitchFamily="34" charset="0"/>
              <a:buChar char="•"/>
            </a:pPr>
            <a:r>
              <a:rPr lang="en-US" dirty="0"/>
              <a:t>Craig Morrow, Branch Chief, Access to Opportunity </a:t>
            </a:r>
          </a:p>
          <a:p>
            <a:pPr lvl="1">
              <a:buFont typeface="Arial" panose="020B0604020202020204" pitchFamily="34" charset="0"/>
              <a:buChar char="•"/>
            </a:pPr>
            <a:r>
              <a:rPr lang="en-US" dirty="0"/>
              <a:t>Deb </a:t>
            </a:r>
            <a:r>
              <a:rPr lang="en-US" dirty="0" err="1"/>
              <a:t>Lindfeldt</a:t>
            </a:r>
            <a:r>
              <a:rPr lang="en-US" dirty="0"/>
              <a:t>, Section Chief, Access to Opportunity</a:t>
            </a:r>
          </a:p>
          <a:p>
            <a:pPr lvl="1">
              <a:buFont typeface="Arial" panose="020B0604020202020204" pitchFamily="34" charset="0"/>
              <a:buChar char="•"/>
            </a:pPr>
            <a:r>
              <a:rPr lang="en-US" dirty="0"/>
              <a:t>Mauro Lara, Manager, Program, Design &amp; Implementation</a:t>
            </a:r>
          </a:p>
          <a:p>
            <a:pPr lvl="1">
              <a:buFont typeface="Arial" panose="020B0604020202020204" pitchFamily="34" charset="0"/>
              <a:buChar char="•"/>
            </a:pPr>
            <a:r>
              <a:rPr lang="en-US" dirty="0"/>
              <a:t>Doug Truong, Manager, Program, Design &amp; Implementation</a:t>
            </a:r>
          </a:p>
          <a:p>
            <a:pPr lvl="1">
              <a:buFont typeface="Arial" panose="020B0604020202020204" pitchFamily="34" charset="0"/>
              <a:buChar char="•"/>
            </a:pPr>
            <a:r>
              <a:rPr lang="en-US" dirty="0"/>
              <a:t>Gabriella Navarro, Specialist I, Program, Design &amp; Implementation</a:t>
            </a:r>
          </a:p>
        </p:txBody>
      </p:sp>
    </p:spTree>
    <p:extLst>
      <p:ext uri="{BB962C8B-B14F-4D97-AF65-F5344CB8AC3E}">
        <p14:creationId xmlns:p14="http://schemas.microsoft.com/office/powerpoint/2010/main" val="1555933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10058400" cy="1066800"/>
          </a:xfrm>
        </p:spPr>
        <p:txBody>
          <a:bodyPr>
            <a:normAutofit/>
          </a:bodyPr>
          <a:lstStyle/>
          <a:p>
            <a:pPr algn="ctr"/>
            <a:r>
              <a:rPr lang="en-US" dirty="0">
                <a:solidFill>
                  <a:schemeClr val="accent6"/>
                </a:solidFill>
              </a:rPr>
              <a:t>Loan Limits</a:t>
            </a:r>
          </a:p>
        </p:txBody>
      </p:sp>
      <p:sp>
        <p:nvSpPr>
          <p:cNvPr id="3" name="Content Placeholder 2"/>
          <p:cNvSpPr>
            <a:spLocks noGrp="1"/>
          </p:cNvSpPr>
          <p:nvPr>
            <p:ph idx="1"/>
          </p:nvPr>
        </p:nvSpPr>
        <p:spPr/>
        <p:txBody>
          <a:bodyPr>
            <a:normAutofit/>
          </a:bodyPr>
          <a:lstStyle/>
          <a:p>
            <a:pPr marL="0" indent="0">
              <a:buNone/>
            </a:pPr>
            <a:r>
              <a:rPr lang="en-US" sz="3000" dirty="0"/>
              <a:t>Initial base amounts:</a:t>
            </a:r>
          </a:p>
          <a:p>
            <a:pPr lvl="1"/>
            <a:r>
              <a:rPr lang="en-US" sz="3000" dirty="0"/>
              <a:t>9% tax credit: $95,000 per Assisted Unit</a:t>
            </a:r>
          </a:p>
          <a:p>
            <a:pPr lvl="1"/>
            <a:r>
              <a:rPr lang="en-US" sz="3000" dirty="0"/>
              <a:t>4% or no tax credits: $175,000 per Assisted Unit in a new construction Project located in a “High Resource” or “Highest Resource” area</a:t>
            </a:r>
          </a:p>
          <a:p>
            <a:pPr lvl="1"/>
            <a:r>
              <a:rPr lang="en-US" sz="3000" dirty="0"/>
              <a:t>4% or no tax credits: $150,000 per Assisted Unit</a:t>
            </a:r>
          </a:p>
          <a:p>
            <a:endParaRPr lang="en-US" dirty="0"/>
          </a:p>
        </p:txBody>
      </p:sp>
    </p:spTree>
    <p:extLst>
      <p:ext uri="{BB962C8B-B14F-4D97-AF65-F5344CB8AC3E}">
        <p14:creationId xmlns:p14="http://schemas.microsoft.com/office/powerpoint/2010/main" val="353205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10058400" cy="1066800"/>
          </a:xfrm>
        </p:spPr>
        <p:txBody>
          <a:bodyPr>
            <a:normAutofit/>
          </a:bodyPr>
          <a:lstStyle/>
          <a:p>
            <a:pPr algn="ctr"/>
            <a:r>
              <a:rPr lang="en-US" dirty="0">
                <a:solidFill>
                  <a:schemeClr val="accent6"/>
                </a:solidFill>
              </a:rPr>
              <a:t>TCAC Opportunity Map</a:t>
            </a:r>
          </a:p>
        </p:txBody>
      </p:sp>
      <p:sp>
        <p:nvSpPr>
          <p:cNvPr id="3" name="Content Placeholder 2"/>
          <p:cNvSpPr>
            <a:spLocks noGrp="1"/>
          </p:cNvSpPr>
          <p:nvPr>
            <p:ph idx="1"/>
          </p:nvPr>
        </p:nvSpPr>
        <p:spPr/>
        <p:txBody>
          <a:bodyPr>
            <a:normAutofit/>
          </a:bodyPr>
          <a:lstStyle/>
          <a:p>
            <a:pPr marL="0" indent="0">
              <a:buNone/>
            </a:pPr>
            <a:r>
              <a:rPr lang="en-US" dirty="0"/>
              <a:t>To find the resource map for your area use this link:</a:t>
            </a:r>
            <a:endParaRPr lang="en-US" dirty="0">
              <a:hlinkClick r:id="rId3" tooltip="https://www.treasurer.ca.gov/ctcac/opportunity.asp"/>
            </a:endParaRPr>
          </a:p>
          <a:p>
            <a:pPr marL="0" indent="0">
              <a:buNone/>
            </a:pPr>
            <a:endParaRPr lang="en-US" dirty="0">
              <a:hlinkClick r:id="rId3" tooltip="https://www.treasurer.ca.gov/ctcac/opportunity.asp"/>
            </a:endParaRPr>
          </a:p>
          <a:p>
            <a:pPr marL="0" indent="0">
              <a:buNone/>
            </a:pPr>
            <a:r>
              <a:rPr lang="en-US" dirty="0">
                <a:hlinkClick r:id="rId3" tooltip="https://www.treasurer.ca.gov/ctcac/opportunity.asp"/>
              </a:rPr>
              <a:t>https://www.treasurer.ca.gov/ctcac/opportunity.asp</a:t>
            </a:r>
            <a:endParaRPr lang="en-US" dirty="0"/>
          </a:p>
          <a:p>
            <a:endParaRPr lang="en-US" dirty="0"/>
          </a:p>
        </p:txBody>
      </p:sp>
    </p:spTree>
    <p:extLst>
      <p:ext uri="{BB962C8B-B14F-4D97-AF65-F5344CB8AC3E}">
        <p14:creationId xmlns:p14="http://schemas.microsoft.com/office/powerpoint/2010/main" val="305046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10058400" cy="1066800"/>
          </a:xfrm>
        </p:spPr>
        <p:txBody>
          <a:bodyPr>
            <a:normAutofit/>
          </a:bodyPr>
          <a:lstStyle/>
          <a:p>
            <a:pPr algn="ctr"/>
            <a:r>
              <a:rPr lang="en-US" dirty="0">
                <a:solidFill>
                  <a:schemeClr val="accent6"/>
                </a:solidFill>
              </a:rPr>
              <a:t>Funding  Options</a:t>
            </a:r>
          </a:p>
        </p:txBody>
      </p:sp>
      <p:sp>
        <p:nvSpPr>
          <p:cNvPr id="3" name="Content Placeholder 2"/>
          <p:cNvSpPr>
            <a:spLocks noGrp="1"/>
          </p:cNvSpPr>
          <p:nvPr>
            <p:ph idx="1"/>
          </p:nvPr>
        </p:nvSpPr>
        <p:spPr/>
        <p:txBody>
          <a:bodyPr>
            <a:normAutofit/>
          </a:bodyPr>
          <a:lstStyle/>
          <a:p>
            <a:r>
              <a:rPr lang="en-US" sz="2800" dirty="0"/>
              <a:t>Construction funding</a:t>
            </a:r>
          </a:p>
          <a:p>
            <a:r>
              <a:rPr lang="en-US" sz="2800" dirty="0"/>
              <a:t>Permanent funding</a:t>
            </a:r>
          </a:p>
          <a:p>
            <a:endParaRPr lang="en-US" dirty="0"/>
          </a:p>
        </p:txBody>
      </p:sp>
    </p:spTree>
    <p:extLst>
      <p:ext uri="{BB962C8B-B14F-4D97-AF65-F5344CB8AC3E}">
        <p14:creationId xmlns:p14="http://schemas.microsoft.com/office/powerpoint/2010/main" val="3872992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MINIMUM NUMBER OF ASSISTED  UNITS AND AFFORDABILITY</a:t>
            </a:r>
          </a:p>
        </p:txBody>
      </p:sp>
    </p:spTree>
    <p:extLst>
      <p:ext uri="{BB962C8B-B14F-4D97-AF65-F5344CB8AC3E}">
        <p14:creationId xmlns:p14="http://schemas.microsoft.com/office/powerpoint/2010/main" val="169011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Rental Housing Development</a:t>
            </a:r>
          </a:p>
        </p:txBody>
      </p:sp>
      <p:sp>
        <p:nvSpPr>
          <p:cNvPr id="3" name="Content Placeholder 2"/>
          <p:cNvSpPr>
            <a:spLocks noGrp="1"/>
          </p:cNvSpPr>
          <p:nvPr>
            <p:ph idx="1"/>
          </p:nvPr>
        </p:nvSpPr>
        <p:spPr>
          <a:xfrm>
            <a:off x="1168400" y="1607129"/>
            <a:ext cx="9855200" cy="4800598"/>
          </a:xfrm>
        </p:spPr>
        <p:txBody>
          <a:bodyPr>
            <a:normAutofit/>
          </a:bodyPr>
          <a:lstStyle/>
          <a:p>
            <a:pPr marL="0" indent="0">
              <a:buNone/>
            </a:pPr>
            <a:r>
              <a:rPr lang="en-US" sz="2800" dirty="0"/>
              <a:t>Rental Development Housing</a:t>
            </a:r>
          </a:p>
          <a:p>
            <a:pPr lvl="1"/>
            <a:r>
              <a:rPr lang="en-US" dirty="0"/>
              <a:t>Minimum 10% Assisted units with income no greater than 30% Area Median Income</a:t>
            </a:r>
          </a:p>
          <a:p>
            <a:pPr lvl="1"/>
            <a:r>
              <a:rPr lang="en-US" dirty="0"/>
              <a:t>Units distributed reasonably among bedroom sizes, this means there is a distribution of the bedroom sizes for various income levels. For example, not all units are one bedroom for very low-income households.</a:t>
            </a:r>
          </a:p>
          <a:p>
            <a:pPr marL="457200" lvl="1" indent="0">
              <a:buNone/>
            </a:pPr>
            <a:endParaRPr lang="en-US" dirty="0"/>
          </a:p>
          <a:p>
            <a:pPr lvl="1"/>
            <a:r>
              <a:rPr lang="fr-FR" dirty="0"/>
              <a:t>Maximum Rent limit - 80% of Area Median Income</a:t>
            </a:r>
          </a:p>
          <a:p>
            <a:endParaRPr lang="en-US" dirty="0"/>
          </a:p>
        </p:txBody>
      </p:sp>
    </p:spTree>
    <p:extLst>
      <p:ext uri="{BB962C8B-B14F-4D97-AF65-F5344CB8AC3E}">
        <p14:creationId xmlns:p14="http://schemas.microsoft.com/office/powerpoint/2010/main" val="2187823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SITE CONTROL</a:t>
            </a:r>
          </a:p>
        </p:txBody>
      </p:sp>
    </p:spTree>
    <p:extLst>
      <p:ext uri="{BB962C8B-B14F-4D97-AF65-F5344CB8AC3E}">
        <p14:creationId xmlns:p14="http://schemas.microsoft.com/office/powerpoint/2010/main" val="968159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9474200" cy="1066800"/>
          </a:xfrm>
        </p:spPr>
        <p:txBody>
          <a:bodyPr>
            <a:normAutofit/>
          </a:bodyPr>
          <a:lstStyle/>
          <a:p>
            <a:pPr algn="ctr"/>
            <a:r>
              <a:rPr lang="en-US" dirty="0">
                <a:solidFill>
                  <a:schemeClr val="accent6"/>
                </a:solidFill>
              </a:rPr>
              <a:t>Site </a:t>
            </a:r>
            <a:r>
              <a:rPr lang="en-US" dirty="0" smtClean="0">
                <a:solidFill>
                  <a:schemeClr val="accent6"/>
                </a:solidFill>
              </a:rPr>
              <a:t>Control Requirement</a:t>
            </a:r>
            <a:endParaRPr lang="en-US" dirty="0">
              <a:solidFill>
                <a:schemeClr val="accent6"/>
              </a:solidFill>
            </a:endParaRPr>
          </a:p>
        </p:txBody>
      </p:sp>
      <p:sp>
        <p:nvSpPr>
          <p:cNvPr id="3" name="Content Placeholder 2"/>
          <p:cNvSpPr>
            <a:spLocks noGrp="1"/>
          </p:cNvSpPr>
          <p:nvPr>
            <p:ph idx="1"/>
          </p:nvPr>
        </p:nvSpPr>
        <p:spPr/>
        <p:txBody>
          <a:bodyPr>
            <a:normAutofit lnSpcReduction="10000"/>
          </a:bodyPr>
          <a:lstStyle/>
          <a:p>
            <a:r>
              <a:rPr lang="en-US" sz="3000" dirty="0"/>
              <a:t>At the time of application site control</a:t>
            </a:r>
          </a:p>
          <a:p>
            <a:pPr lvl="1"/>
            <a:r>
              <a:rPr lang="en-US" sz="3000" dirty="0"/>
              <a:t>Must be in the name of the Applicant or, 	</a:t>
            </a:r>
          </a:p>
          <a:p>
            <a:pPr lvl="1"/>
            <a:r>
              <a:rPr lang="en-US" sz="3000" dirty="0"/>
              <a:t>Entity controlled by the Applicant</a:t>
            </a:r>
          </a:p>
          <a:p>
            <a:endParaRPr lang="en-US" sz="3000" dirty="0"/>
          </a:p>
          <a:p>
            <a:r>
              <a:rPr lang="en-US" sz="3000" dirty="0"/>
              <a:t>If an entity other than the Applicant is named </a:t>
            </a:r>
          </a:p>
          <a:p>
            <a:pPr lvl="1"/>
            <a:r>
              <a:rPr lang="en-US" sz="3000" dirty="0"/>
              <a:t>Organization documents must clearly demonstrate Applicant’s control, for example if there is an agreement with a locality for the site, the Applicant will need to provide proof of the agreement.</a:t>
            </a:r>
          </a:p>
          <a:p>
            <a:endParaRPr lang="en-US" dirty="0"/>
          </a:p>
        </p:txBody>
      </p:sp>
    </p:spTree>
    <p:extLst>
      <p:ext uri="{BB962C8B-B14F-4D97-AF65-F5344CB8AC3E}">
        <p14:creationId xmlns:p14="http://schemas.microsoft.com/office/powerpoint/2010/main" val="285529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9474200" cy="1066800"/>
          </a:xfrm>
        </p:spPr>
        <p:txBody>
          <a:bodyPr>
            <a:normAutofit/>
          </a:bodyPr>
          <a:lstStyle/>
          <a:p>
            <a:pPr algn="ctr"/>
            <a:r>
              <a:rPr lang="en-US" dirty="0">
                <a:solidFill>
                  <a:schemeClr val="accent6"/>
                </a:solidFill>
              </a:rPr>
              <a:t>Site Control Examples</a:t>
            </a:r>
          </a:p>
        </p:txBody>
      </p:sp>
      <p:sp>
        <p:nvSpPr>
          <p:cNvPr id="3" name="Content Placeholder 2"/>
          <p:cNvSpPr>
            <a:spLocks noGrp="1"/>
          </p:cNvSpPr>
          <p:nvPr>
            <p:ph idx="1"/>
          </p:nvPr>
        </p:nvSpPr>
        <p:spPr/>
        <p:txBody>
          <a:bodyPr>
            <a:normAutofit fontScale="92500" lnSpcReduction="20000"/>
          </a:bodyPr>
          <a:lstStyle/>
          <a:p>
            <a:r>
              <a:rPr lang="en-US" sz="3000" dirty="0"/>
              <a:t>Types of site control</a:t>
            </a:r>
          </a:p>
          <a:p>
            <a:pPr lvl="1"/>
            <a:r>
              <a:rPr lang="en-US" sz="3000" dirty="0"/>
              <a:t>Fee Title </a:t>
            </a:r>
          </a:p>
          <a:p>
            <a:pPr lvl="1"/>
            <a:r>
              <a:rPr lang="en-US" sz="3000" dirty="0"/>
              <a:t>Ground Lease</a:t>
            </a:r>
          </a:p>
          <a:p>
            <a:pPr lvl="1"/>
            <a:r>
              <a:rPr lang="en-US" sz="3000" dirty="0"/>
              <a:t>Purchase Option/Lease Option </a:t>
            </a:r>
          </a:p>
          <a:p>
            <a:pPr lvl="1"/>
            <a:r>
              <a:rPr lang="en-US" sz="3000" dirty="0"/>
              <a:t>Sales Contract</a:t>
            </a:r>
          </a:p>
          <a:p>
            <a:pPr lvl="1"/>
            <a:r>
              <a:rPr lang="en-US" sz="3000" dirty="0"/>
              <a:t>Disposition and Development Agreement (DDA) - Public Entities</a:t>
            </a:r>
          </a:p>
          <a:p>
            <a:pPr lvl="1"/>
            <a:r>
              <a:rPr lang="en-US" sz="3000" dirty="0"/>
              <a:t>Exclusive Negotiation Agreement (ENA) – must be for negotiation for acquisition and contain essential terms</a:t>
            </a:r>
          </a:p>
          <a:p>
            <a:pPr lvl="1"/>
            <a:r>
              <a:rPr lang="en-US" sz="3000" dirty="0"/>
              <a:t>Land Sales Contract</a:t>
            </a:r>
          </a:p>
          <a:p>
            <a:endParaRPr lang="en-US" dirty="0"/>
          </a:p>
        </p:txBody>
      </p:sp>
    </p:spTree>
    <p:extLst>
      <p:ext uri="{BB962C8B-B14F-4D97-AF65-F5344CB8AC3E}">
        <p14:creationId xmlns:p14="http://schemas.microsoft.com/office/powerpoint/2010/main" val="2153086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THRESHOLD</a:t>
            </a:r>
          </a:p>
        </p:txBody>
      </p:sp>
    </p:spTree>
    <p:extLst>
      <p:ext uri="{BB962C8B-B14F-4D97-AF65-F5344CB8AC3E}">
        <p14:creationId xmlns:p14="http://schemas.microsoft.com/office/powerpoint/2010/main" val="2968460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Threshold Requirements</a:t>
            </a:r>
          </a:p>
        </p:txBody>
      </p:sp>
      <p:sp>
        <p:nvSpPr>
          <p:cNvPr id="5" name="Content Placeholder 4">
            <a:extLst>
              <a:ext uri="{FF2B5EF4-FFF2-40B4-BE49-F238E27FC236}">
                <a16:creationId xmlns:a16="http://schemas.microsoft.com/office/drawing/2014/main" id="{03D954E5-B907-4DF1-ACAD-63F8C6CEB61E}"/>
              </a:ext>
            </a:extLst>
          </p:cNvPr>
          <p:cNvSpPr>
            <a:spLocks noGrp="1"/>
          </p:cNvSpPr>
          <p:nvPr>
            <p:ph idx="1"/>
          </p:nvPr>
        </p:nvSpPr>
        <p:spPr/>
        <p:txBody>
          <a:bodyPr>
            <a:normAutofit/>
          </a:bodyPr>
          <a:lstStyle/>
          <a:p>
            <a:r>
              <a:rPr lang="en-US" sz="2800" dirty="0"/>
              <a:t>Eligible Applicant</a:t>
            </a:r>
          </a:p>
          <a:p>
            <a:r>
              <a:rPr lang="en-US" sz="2800" dirty="0"/>
              <a:t>Eligible Project</a:t>
            </a:r>
          </a:p>
          <a:p>
            <a:r>
              <a:rPr lang="en-US" sz="2800" dirty="0"/>
              <a:t>Resolution authorizing the application for the grant</a:t>
            </a:r>
          </a:p>
          <a:p>
            <a:r>
              <a:rPr lang="en-US" sz="2800" dirty="0"/>
              <a:t>Site Control</a:t>
            </a:r>
          </a:p>
          <a:p>
            <a:r>
              <a:rPr lang="en-US" sz="2800" dirty="0"/>
              <a:t>Complete Application</a:t>
            </a:r>
          </a:p>
          <a:p>
            <a:r>
              <a:rPr lang="en-US" sz="2800" dirty="0"/>
              <a:t>Refer to page 9 of the NOFA for additional threshold requirements</a:t>
            </a:r>
          </a:p>
        </p:txBody>
      </p:sp>
    </p:spTree>
    <p:extLst>
      <p:ext uri="{BB962C8B-B14F-4D97-AF65-F5344CB8AC3E}">
        <p14:creationId xmlns:p14="http://schemas.microsoft.com/office/powerpoint/2010/main" val="132310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HCD </a:t>
            </a:r>
            <a:r>
              <a:rPr lang="en-US" dirty="0" smtClean="0">
                <a:solidFill>
                  <a:schemeClr val="accent6"/>
                </a:solidFill>
              </a:rPr>
              <a:t>Staff (2 of 2)</a:t>
            </a:r>
            <a:endParaRPr lang="en-US" dirty="0">
              <a:solidFill>
                <a:schemeClr val="accent6"/>
              </a:solidFill>
            </a:endParaRPr>
          </a:p>
        </p:txBody>
      </p:sp>
      <p:sp>
        <p:nvSpPr>
          <p:cNvPr id="3" name="Content Placeholder 2"/>
          <p:cNvSpPr>
            <a:spLocks noGrp="1"/>
          </p:cNvSpPr>
          <p:nvPr>
            <p:ph idx="1"/>
          </p:nvPr>
        </p:nvSpPr>
        <p:spPr>
          <a:noFill/>
        </p:spPr>
        <p:txBody>
          <a:bodyPr>
            <a:noAutofit/>
          </a:bodyPr>
          <a:lstStyle/>
          <a:p>
            <a:pPr lvl="1">
              <a:buFont typeface="Arial" panose="020B0604020202020204" pitchFamily="34" charset="0"/>
              <a:buChar char="•"/>
            </a:pPr>
            <a:r>
              <a:rPr lang="en-US" dirty="0"/>
              <a:t>Amy Lopez, Housing Representative II, Program, Design &amp; Implementation</a:t>
            </a:r>
          </a:p>
          <a:p>
            <a:pPr lvl="1">
              <a:buFont typeface="Arial" panose="020B0604020202020204" pitchFamily="34" charset="0"/>
              <a:buChar char="•"/>
            </a:pPr>
            <a:r>
              <a:rPr lang="en-US" dirty="0"/>
              <a:t>Tawny </a:t>
            </a:r>
            <a:r>
              <a:rPr lang="en-US" dirty="0" err="1"/>
              <a:t>Macedo</a:t>
            </a:r>
            <a:r>
              <a:rPr lang="en-US" dirty="0"/>
              <a:t>, Senior Policy Specialist, Fair Housing</a:t>
            </a:r>
          </a:p>
          <a:p>
            <a:pPr lvl="1">
              <a:buFont typeface="Arial" panose="020B0604020202020204" pitchFamily="34" charset="0"/>
              <a:buChar char="•"/>
            </a:pPr>
            <a:r>
              <a:rPr lang="en-US" dirty="0"/>
              <a:t>Joshua  Standing Horse, Senior Policy Specialist, Tribal Affairs</a:t>
            </a:r>
          </a:p>
          <a:p>
            <a:pPr lvl="1">
              <a:buFont typeface="Arial" panose="020B0604020202020204" pitchFamily="34" charset="0"/>
              <a:buChar char="•"/>
            </a:pPr>
            <a:r>
              <a:rPr lang="en-US" dirty="0"/>
              <a:t>Spring Packard, Housing Representative II, Housing Policy Division</a:t>
            </a:r>
          </a:p>
        </p:txBody>
      </p:sp>
    </p:spTree>
    <p:extLst>
      <p:ext uri="{BB962C8B-B14F-4D97-AF65-F5344CB8AC3E}">
        <p14:creationId xmlns:p14="http://schemas.microsoft.com/office/powerpoint/2010/main" val="394447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FEASIBILITY</a:t>
            </a:r>
          </a:p>
        </p:txBody>
      </p:sp>
    </p:spTree>
    <p:extLst>
      <p:ext uri="{BB962C8B-B14F-4D97-AF65-F5344CB8AC3E}">
        <p14:creationId xmlns:p14="http://schemas.microsoft.com/office/powerpoint/2010/main" val="3388709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0" y="457200"/>
            <a:ext cx="9474200" cy="1066800"/>
          </a:xfrm>
        </p:spPr>
        <p:txBody>
          <a:bodyPr>
            <a:normAutofit/>
          </a:bodyPr>
          <a:lstStyle/>
          <a:p>
            <a:pPr algn="ctr"/>
            <a:r>
              <a:rPr lang="en-US" dirty="0">
                <a:solidFill>
                  <a:schemeClr val="accent6"/>
                </a:solidFill>
              </a:rPr>
              <a:t>Financial Feasibility</a:t>
            </a:r>
          </a:p>
        </p:txBody>
      </p:sp>
      <p:sp>
        <p:nvSpPr>
          <p:cNvPr id="3" name="Content Placeholder 2"/>
          <p:cNvSpPr>
            <a:spLocks noGrp="1"/>
          </p:cNvSpPr>
          <p:nvPr>
            <p:ph idx="1"/>
          </p:nvPr>
        </p:nvSpPr>
        <p:spPr/>
        <p:txBody>
          <a:bodyPr>
            <a:normAutofit/>
          </a:bodyPr>
          <a:lstStyle/>
          <a:p>
            <a:r>
              <a:rPr lang="en-US" sz="2800" dirty="0"/>
              <a:t>Organizational Documents &amp; Resolutions</a:t>
            </a:r>
          </a:p>
          <a:p>
            <a:r>
              <a:rPr lang="en-US" sz="2800" dirty="0"/>
              <a:t>Development Budget</a:t>
            </a:r>
          </a:p>
          <a:p>
            <a:r>
              <a:rPr lang="en-US" sz="2800" dirty="0"/>
              <a:t>Rents</a:t>
            </a:r>
          </a:p>
          <a:p>
            <a:r>
              <a:rPr lang="en-US" sz="2800" dirty="0"/>
              <a:t>Operating Expenses</a:t>
            </a:r>
          </a:p>
          <a:p>
            <a:r>
              <a:rPr lang="en-US" sz="2800" dirty="0"/>
              <a:t>Cash-Flow</a:t>
            </a:r>
          </a:p>
          <a:p>
            <a:endParaRPr lang="en-US" dirty="0"/>
          </a:p>
        </p:txBody>
      </p:sp>
    </p:spTree>
    <p:extLst>
      <p:ext uri="{BB962C8B-B14F-4D97-AF65-F5344CB8AC3E}">
        <p14:creationId xmlns:p14="http://schemas.microsoft.com/office/powerpoint/2010/main" val="1034292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solidFill>
                  <a:schemeClr val="accent6"/>
                </a:solidFill>
              </a:rPr>
              <a:t>EVALUATION CRITERIA </a:t>
            </a:r>
          </a:p>
        </p:txBody>
      </p:sp>
    </p:spTree>
    <p:extLst>
      <p:ext uri="{BB962C8B-B14F-4D97-AF65-F5344CB8AC3E}">
        <p14:creationId xmlns:p14="http://schemas.microsoft.com/office/powerpoint/2010/main" val="2028424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Evaluation Criteria</a:t>
            </a:r>
          </a:p>
        </p:txBody>
      </p:sp>
      <p:sp>
        <p:nvSpPr>
          <p:cNvPr id="5" name="Content Placeholder 4">
            <a:extLst>
              <a:ext uri="{FF2B5EF4-FFF2-40B4-BE49-F238E27FC236}">
                <a16:creationId xmlns:a16="http://schemas.microsoft.com/office/drawing/2014/main" id="{03D954E5-B907-4DF1-ACAD-63F8C6CEB61E}"/>
              </a:ext>
            </a:extLst>
          </p:cNvPr>
          <p:cNvSpPr>
            <a:spLocks noGrp="1"/>
          </p:cNvSpPr>
          <p:nvPr>
            <p:ph idx="1"/>
          </p:nvPr>
        </p:nvSpPr>
        <p:spPr/>
        <p:txBody>
          <a:bodyPr>
            <a:normAutofit/>
          </a:bodyPr>
          <a:lstStyle/>
          <a:p>
            <a:r>
              <a:rPr lang="en-US" sz="2800" dirty="0"/>
              <a:t>This application is Over the Counter (OTC) </a:t>
            </a:r>
          </a:p>
          <a:p>
            <a:endParaRPr lang="en-US" sz="2800" dirty="0"/>
          </a:p>
          <a:p>
            <a:r>
              <a:rPr lang="en-US" sz="2800" dirty="0"/>
              <a:t>There is no point score for this application</a:t>
            </a:r>
          </a:p>
          <a:p>
            <a:endParaRPr lang="en-US" sz="2800" dirty="0"/>
          </a:p>
          <a:p>
            <a:r>
              <a:rPr lang="en-US" sz="2800" dirty="0"/>
              <a:t>Threshold Evaluation</a:t>
            </a:r>
          </a:p>
          <a:p>
            <a:endParaRPr lang="en-US" sz="2800" dirty="0"/>
          </a:p>
          <a:p>
            <a:r>
              <a:rPr lang="en-US" sz="2800" dirty="0"/>
              <a:t>Feasibility Evaluation</a:t>
            </a:r>
          </a:p>
        </p:txBody>
      </p:sp>
    </p:spTree>
    <p:extLst>
      <p:ext uri="{BB962C8B-B14F-4D97-AF65-F5344CB8AC3E}">
        <p14:creationId xmlns:p14="http://schemas.microsoft.com/office/powerpoint/2010/main" val="3699714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Application Basics</a:t>
            </a:r>
          </a:p>
        </p:txBody>
      </p:sp>
      <p:sp>
        <p:nvSpPr>
          <p:cNvPr id="3" name="Content Placeholder 2"/>
          <p:cNvSpPr>
            <a:spLocks noGrp="1"/>
          </p:cNvSpPr>
          <p:nvPr>
            <p:ph idx="1"/>
          </p:nvPr>
        </p:nvSpPr>
        <p:spPr>
          <a:xfrm>
            <a:off x="1219200" y="1828800"/>
            <a:ext cx="9855200" cy="5029199"/>
          </a:xfrm>
        </p:spPr>
        <p:txBody>
          <a:bodyPr>
            <a:noAutofit/>
          </a:bodyPr>
          <a:lstStyle/>
          <a:p>
            <a:pPr marL="0" indent="0">
              <a:buNone/>
            </a:pPr>
            <a:r>
              <a:rPr lang="en-US" sz="2800" dirty="0">
                <a:latin typeface="+mn-lt"/>
              </a:rPr>
              <a:t>The application will be available on the  HCD Joe Serna, Jr. Farmworker Housing Grant website: </a:t>
            </a:r>
          </a:p>
          <a:p>
            <a:pPr marL="0" indent="0">
              <a:buNone/>
            </a:pPr>
            <a:r>
              <a:rPr lang="en-US" sz="2800" dirty="0">
                <a:hlinkClick r:id="rId3"/>
              </a:rPr>
              <a:t>Joe Serna, Jr., Farmworker Housing Grant Program (FWHG) (ca.gov)</a:t>
            </a:r>
            <a:endParaRPr lang="en-US" sz="2800" dirty="0"/>
          </a:p>
          <a:p>
            <a:pPr marL="0" indent="0">
              <a:buNone/>
            </a:pPr>
            <a:r>
              <a:rPr lang="en-US" sz="2800" dirty="0">
                <a:latin typeface="+mn-lt"/>
              </a:rPr>
              <a:t> </a:t>
            </a:r>
          </a:p>
          <a:p>
            <a:pPr marL="0" indent="0">
              <a:buNone/>
            </a:pPr>
            <a:r>
              <a:rPr lang="en-US" sz="2800" dirty="0">
                <a:latin typeface="+mn-lt"/>
              </a:rPr>
              <a:t>Applications are submitted electronically to the Department’s website.</a:t>
            </a:r>
          </a:p>
          <a:p>
            <a:pPr marL="0" indent="0">
              <a:buNone/>
            </a:pPr>
            <a:endParaRPr lang="en-US" sz="2800" dirty="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1420405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B0E0-6695-4010-B9D1-5B458D21615A}"/>
              </a:ext>
            </a:extLst>
          </p:cNvPr>
          <p:cNvSpPr>
            <a:spLocks noGrp="1"/>
          </p:cNvSpPr>
          <p:nvPr>
            <p:ph type="title"/>
          </p:nvPr>
        </p:nvSpPr>
        <p:spPr/>
        <p:txBody>
          <a:bodyPr/>
          <a:lstStyle/>
          <a:p>
            <a:pPr algn="ctr"/>
            <a:r>
              <a:rPr lang="en-US" dirty="0">
                <a:solidFill>
                  <a:schemeClr val="accent6"/>
                </a:solidFill>
              </a:rPr>
              <a:t>Potential Program Barriers </a:t>
            </a:r>
          </a:p>
        </p:txBody>
      </p:sp>
      <p:sp>
        <p:nvSpPr>
          <p:cNvPr id="3" name="Content Placeholder 2">
            <a:extLst>
              <a:ext uri="{FF2B5EF4-FFF2-40B4-BE49-F238E27FC236}">
                <a16:creationId xmlns:a16="http://schemas.microsoft.com/office/drawing/2014/main" id="{967F8DC2-FF85-4F03-9A04-2CFB28C3C0EA}"/>
              </a:ext>
            </a:extLst>
          </p:cNvPr>
          <p:cNvSpPr>
            <a:spLocks noGrp="1"/>
          </p:cNvSpPr>
          <p:nvPr>
            <p:ph idx="1"/>
          </p:nvPr>
        </p:nvSpPr>
        <p:spPr/>
        <p:txBody>
          <a:bodyPr>
            <a:normAutofit/>
          </a:bodyPr>
          <a:lstStyle/>
          <a:p>
            <a:pPr marL="0" indent="0" algn="ctr">
              <a:buNone/>
            </a:pPr>
            <a:r>
              <a:rPr lang="en-US" sz="2800" dirty="0"/>
              <a:t>Discussion:</a:t>
            </a:r>
          </a:p>
          <a:p>
            <a:pPr marL="0" indent="0">
              <a:buNone/>
            </a:pPr>
            <a:endParaRPr lang="en-US" sz="2800" dirty="0"/>
          </a:p>
          <a:p>
            <a:pPr marL="0" indent="0" algn="ctr">
              <a:buNone/>
            </a:pPr>
            <a:r>
              <a:rPr lang="en-US" sz="2800" dirty="0"/>
              <a:t>Can you identify any potential program barriers? </a:t>
            </a:r>
          </a:p>
        </p:txBody>
      </p:sp>
    </p:spTree>
    <p:extLst>
      <p:ext uri="{BB962C8B-B14F-4D97-AF65-F5344CB8AC3E}">
        <p14:creationId xmlns:p14="http://schemas.microsoft.com/office/powerpoint/2010/main" val="2840260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HCD Contact </a:t>
            </a:r>
            <a:r>
              <a:rPr lang="en-US" dirty="0" smtClean="0">
                <a:solidFill>
                  <a:schemeClr val="accent6"/>
                </a:solidFill>
              </a:rPr>
              <a:t>Information (1 of 2)</a:t>
            </a:r>
            <a:endParaRPr lang="en-US" dirty="0">
              <a:solidFill>
                <a:schemeClr val="accent6"/>
              </a:solidFill>
            </a:endParaRPr>
          </a:p>
        </p:txBody>
      </p:sp>
      <p:sp>
        <p:nvSpPr>
          <p:cNvPr id="5" name="Content Placeholder 4">
            <a:extLst>
              <a:ext uri="{FF2B5EF4-FFF2-40B4-BE49-F238E27FC236}">
                <a16:creationId xmlns:a16="http://schemas.microsoft.com/office/drawing/2014/main" id="{03D954E5-B907-4DF1-ACAD-63F8C6CEB61E}"/>
              </a:ext>
            </a:extLst>
          </p:cNvPr>
          <p:cNvSpPr>
            <a:spLocks noGrp="1"/>
          </p:cNvSpPr>
          <p:nvPr>
            <p:ph idx="1"/>
          </p:nvPr>
        </p:nvSpPr>
        <p:spPr/>
        <p:txBody>
          <a:bodyPr>
            <a:normAutofit/>
          </a:bodyPr>
          <a:lstStyle/>
          <a:p>
            <a:pPr marL="0" indent="0">
              <a:buNone/>
            </a:pPr>
            <a:r>
              <a:rPr lang="en-US" b="1" dirty="0"/>
              <a:t>Joe Serna, Jr. Program Questions</a:t>
            </a:r>
          </a:p>
          <a:p>
            <a:pPr marL="0" indent="0">
              <a:buNone/>
            </a:pPr>
            <a:r>
              <a:rPr lang="en-US" dirty="0"/>
              <a:t>Serna Email Box-</a:t>
            </a:r>
            <a:r>
              <a:rPr lang="en-US" dirty="0">
                <a:hlinkClick r:id="rId3"/>
              </a:rPr>
              <a:t> serna@hcd.ca.gov</a:t>
            </a:r>
            <a:endParaRPr lang="en-US" sz="2800" dirty="0"/>
          </a:p>
          <a:p>
            <a:pPr marL="0" indent="0">
              <a:buNone/>
            </a:pPr>
            <a:endParaRPr lang="en-US" dirty="0"/>
          </a:p>
          <a:p>
            <a:pPr marL="0" indent="0">
              <a:buNone/>
            </a:pPr>
            <a:r>
              <a:rPr lang="en-US" b="1" dirty="0"/>
              <a:t>Program Staff</a:t>
            </a:r>
          </a:p>
          <a:p>
            <a:pPr marL="0" indent="0">
              <a:buNone/>
            </a:pPr>
            <a:r>
              <a:rPr lang="en-US" sz="2800" dirty="0"/>
              <a:t>Mauro Lara, Manager- </a:t>
            </a:r>
            <a:r>
              <a:rPr lang="en-US" sz="2800" dirty="0">
                <a:hlinkClick r:id="rId4"/>
              </a:rPr>
              <a:t>Mauro.lara@hcd.ca.gov</a:t>
            </a:r>
            <a:endParaRPr lang="en-US" sz="2800" dirty="0"/>
          </a:p>
          <a:p>
            <a:pPr marL="0" indent="0">
              <a:buNone/>
            </a:pPr>
            <a:r>
              <a:rPr lang="en-US" sz="2800" dirty="0"/>
              <a:t>Amy Lopez, Representative II- </a:t>
            </a:r>
            <a:r>
              <a:rPr lang="en-US" sz="2800" dirty="0">
                <a:hlinkClick r:id="rId5"/>
              </a:rPr>
              <a:t>Amy.Lopez@hcd.ca.gov</a:t>
            </a:r>
            <a:endParaRPr lang="en-US" sz="2800" dirty="0"/>
          </a:p>
          <a:p>
            <a:pPr marL="0" indent="0">
              <a:buNone/>
            </a:pPr>
            <a:endParaRPr lang="en-US" sz="2800" dirty="0"/>
          </a:p>
        </p:txBody>
      </p:sp>
    </p:spTree>
    <p:extLst>
      <p:ext uri="{BB962C8B-B14F-4D97-AF65-F5344CB8AC3E}">
        <p14:creationId xmlns:p14="http://schemas.microsoft.com/office/powerpoint/2010/main" val="2271133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HCD Contact </a:t>
            </a:r>
            <a:r>
              <a:rPr lang="en-US" dirty="0" smtClean="0">
                <a:solidFill>
                  <a:schemeClr val="accent6"/>
                </a:solidFill>
              </a:rPr>
              <a:t>Information (2 of 2)</a:t>
            </a:r>
            <a:endParaRPr lang="en-US" dirty="0">
              <a:solidFill>
                <a:schemeClr val="accent6"/>
              </a:solidFill>
            </a:endParaRPr>
          </a:p>
        </p:txBody>
      </p:sp>
      <p:sp>
        <p:nvSpPr>
          <p:cNvPr id="5" name="Content Placeholder 4">
            <a:extLst>
              <a:ext uri="{FF2B5EF4-FFF2-40B4-BE49-F238E27FC236}">
                <a16:creationId xmlns:a16="http://schemas.microsoft.com/office/drawing/2014/main" id="{03D954E5-B907-4DF1-ACAD-63F8C6CEB61E}"/>
              </a:ext>
            </a:extLst>
          </p:cNvPr>
          <p:cNvSpPr>
            <a:spLocks noGrp="1"/>
          </p:cNvSpPr>
          <p:nvPr>
            <p:ph idx="1"/>
          </p:nvPr>
        </p:nvSpPr>
        <p:spPr/>
        <p:txBody>
          <a:bodyPr>
            <a:normAutofit/>
          </a:bodyPr>
          <a:lstStyle/>
          <a:p>
            <a:pPr marL="0" indent="0">
              <a:buNone/>
            </a:pPr>
            <a:r>
              <a:rPr lang="en-US" dirty="0"/>
              <a:t>Tawny Macedo, Specialist             </a:t>
            </a:r>
            <a:r>
              <a:rPr lang="en-US" dirty="0">
                <a:hlinkClick r:id="rId3"/>
              </a:rPr>
              <a:t>Tawny.Macedo@hcd.ca.gov</a:t>
            </a:r>
            <a:endParaRPr lang="en-US" dirty="0"/>
          </a:p>
          <a:p>
            <a:pPr marL="0" indent="0">
              <a:buNone/>
            </a:pPr>
            <a:endParaRPr lang="en-US" dirty="0"/>
          </a:p>
          <a:p>
            <a:pPr marL="0" indent="0">
              <a:buNone/>
            </a:pPr>
            <a:r>
              <a:rPr lang="en-US" dirty="0"/>
              <a:t>Joshua Standing Horse, Senior Policy Specialist, Tribal Affairs, </a:t>
            </a:r>
            <a:r>
              <a:rPr lang="en-US" dirty="0">
                <a:hlinkClick r:id="rId4"/>
              </a:rPr>
              <a:t>Joshua.StandingHorse@hcd.ca.gov</a:t>
            </a:r>
            <a:endParaRPr lang="en-US" dirty="0"/>
          </a:p>
          <a:p>
            <a:pPr marL="0" indent="0">
              <a:buNone/>
            </a:pPr>
            <a:endParaRPr lang="en-US" dirty="0"/>
          </a:p>
          <a:p>
            <a:pPr marL="0" indent="0">
              <a:buNone/>
            </a:pPr>
            <a:r>
              <a:rPr lang="en-US" dirty="0"/>
              <a:t>California Indian Assistance Program- </a:t>
            </a:r>
            <a:r>
              <a:rPr lang="en-US" dirty="0">
                <a:hlinkClick r:id="rId5"/>
              </a:rPr>
              <a:t>CIAP@hcd.ca.gov</a:t>
            </a:r>
            <a:r>
              <a:rPr lang="en-US" dirty="0"/>
              <a:t> </a:t>
            </a:r>
          </a:p>
          <a:p>
            <a:pPr marL="0" indent="0">
              <a:buNone/>
            </a:pPr>
            <a:endParaRPr lang="en-US" dirty="0"/>
          </a:p>
        </p:txBody>
      </p:sp>
    </p:spTree>
    <p:extLst>
      <p:ext uri="{BB962C8B-B14F-4D97-AF65-F5344CB8AC3E}">
        <p14:creationId xmlns:p14="http://schemas.microsoft.com/office/powerpoint/2010/main" val="2936595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C97A07"/>
                </a:solidFill>
              </a:rPr>
              <a:t>Stay in the know: Sign up for HCD email at</a:t>
            </a:r>
            <a:r>
              <a:rPr lang="en-US" dirty="0"/>
              <a:t> </a:t>
            </a:r>
            <a:r>
              <a:rPr lang="en-US" dirty="0" smtClean="0">
                <a:hlinkClick r:id="rId2"/>
              </a:rPr>
              <a:t>www.hcd.ca.gov</a:t>
            </a:r>
            <a:r>
              <a:rPr lang="en-US" dirty="0" smtClean="0"/>
              <a:t> </a:t>
            </a:r>
            <a:r>
              <a:rPr lang="en-US" dirty="0">
                <a:solidFill>
                  <a:srgbClr val="0000FF"/>
                </a:solidFill>
              </a:rPr>
              <a:t>		</a:t>
            </a:r>
            <a:endParaRPr lang="en-US" dirty="0"/>
          </a:p>
        </p:txBody>
      </p:sp>
      <p:pic>
        <p:nvPicPr>
          <p:cNvPr id="7" name="Picture 6" descr="Department of Housing and Community Development website" title="Housing and Community Development website"/>
          <p:cNvPicPr>
            <a:picLocks noChangeAspect="1"/>
          </p:cNvPicPr>
          <p:nvPr/>
        </p:nvPicPr>
        <p:blipFill rotWithShape="1">
          <a:blip r:embed="rId3">
            <a:extLst>
              <a:ext uri="{28A0092B-C50C-407E-A947-70E740481C1C}">
                <a14:useLocalDpi xmlns:a14="http://schemas.microsoft.com/office/drawing/2010/main" val="0"/>
              </a:ext>
            </a:extLst>
          </a:blip>
          <a:srcRect t="10870" b="12828"/>
          <a:stretch/>
        </p:blipFill>
        <p:spPr>
          <a:xfrm>
            <a:off x="140843" y="1540525"/>
            <a:ext cx="11910314" cy="4997210"/>
          </a:xfrm>
          <a:prstGeom prst="rect">
            <a:avLst/>
          </a:prstGeom>
        </p:spPr>
      </p:pic>
    </p:spTree>
    <p:extLst>
      <p:ext uri="{BB962C8B-B14F-4D97-AF65-F5344CB8AC3E}">
        <p14:creationId xmlns:p14="http://schemas.microsoft.com/office/powerpoint/2010/main" val="2576208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solidFill>
                  <a:srgbClr val="C97A07"/>
                </a:solidFill>
              </a:rPr>
              <a:t>Follow HCD on </a:t>
            </a:r>
            <a:r>
              <a:rPr lang="en-US" dirty="0" smtClean="0">
                <a:solidFill>
                  <a:srgbClr val="C97A07"/>
                </a:solidFill>
              </a:rPr>
              <a:t>social </a:t>
            </a:r>
            <a:r>
              <a:rPr lang="en-US" dirty="0">
                <a:solidFill>
                  <a:srgbClr val="C97A07"/>
                </a:solidFill>
              </a:rPr>
              <a:t>media</a:t>
            </a:r>
          </a:p>
        </p:txBody>
      </p:sp>
      <p:sp>
        <p:nvSpPr>
          <p:cNvPr id="3" name="Content Placeholder 2"/>
          <p:cNvSpPr>
            <a:spLocks noGrp="1"/>
          </p:cNvSpPr>
          <p:nvPr>
            <p:ph idx="1"/>
          </p:nvPr>
        </p:nvSpPr>
        <p:spPr>
          <a:xfrm>
            <a:off x="2809542" y="2147225"/>
            <a:ext cx="8264857" cy="533400"/>
          </a:xfrm>
        </p:spPr>
        <p:txBody>
          <a:bodyPr>
            <a:normAutofit/>
          </a:bodyPr>
          <a:lstStyle/>
          <a:p>
            <a:pPr marL="0" indent="0">
              <a:buNone/>
            </a:pPr>
            <a:r>
              <a:rPr lang="en-US" dirty="0"/>
              <a:t>Like </a:t>
            </a:r>
            <a:r>
              <a:rPr lang="en-US" dirty="0" smtClean="0"/>
              <a:t>us </a:t>
            </a:r>
            <a:r>
              <a:rPr lang="en-US" dirty="0"/>
              <a:t>on Facebook: </a:t>
            </a:r>
            <a:r>
              <a:rPr lang="en-US" dirty="0">
                <a:solidFill>
                  <a:srgbClr val="0000FF"/>
                </a:solidFill>
              </a:rPr>
              <a:t>/CaliforniaHCD </a:t>
            </a:r>
            <a:r>
              <a:rPr lang="en-US" dirty="0"/>
              <a:t>     </a:t>
            </a:r>
          </a:p>
        </p:txBody>
      </p:sp>
      <p:pic>
        <p:nvPicPr>
          <p:cNvPr id="5" name="Picture 4" descr="Facebook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6987" y="1974124"/>
            <a:ext cx="1124013" cy="1124013"/>
          </a:xfrm>
          <a:prstGeom prst="rect">
            <a:avLst/>
          </a:prstGeom>
          <a:noFill/>
        </p:spPr>
      </p:pic>
      <p:sp>
        <p:nvSpPr>
          <p:cNvPr id="7" name="Text Placeholder 6">
            <a:extLst>
              <a:ext uri="{FF2B5EF4-FFF2-40B4-BE49-F238E27FC236}">
                <a16:creationId xmlns:a16="http://schemas.microsoft.com/office/drawing/2014/main" id="{025D49C4-4470-4EC2-91DB-1E4A843E0797}"/>
              </a:ext>
            </a:extLst>
          </p:cNvPr>
          <p:cNvSpPr>
            <a:spLocks noGrp="1"/>
          </p:cNvSpPr>
          <p:nvPr>
            <p:ph type="body" sz="quarter" idx="10"/>
          </p:nvPr>
        </p:nvSpPr>
        <p:spPr>
          <a:xfrm>
            <a:off x="2711000" y="3699072"/>
            <a:ext cx="8264857" cy="533401"/>
          </a:xfrm>
        </p:spPr>
        <p:txBody>
          <a:bodyPr>
            <a:normAutofit lnSpcReduction="10000"/>
          </a:bodyPr>
          <a:lstStyle/>
          <a:p>
            <a:r>
              <a:rPr lang="en-US" dirty="0"/>
              <a:t>Follow us on Twitter: </a:t>
            </a:r>
            <a:r>
              <a:rPr lang="en-US" dirty="0">
                <a:solidFill>
                  <a:srgbClr val="0000FF"/>
                </a:solidFill>
              </a:rPr>
              <a:t>@California_HCD</a:t>
            </a:r>
          </a:p>
        </p:txBody>
      </p:sp>
      <p:pic>
        <p:nvPicPr>
          <p:cNvPr id="1026" name="Picture 2" descr="Twitter logo"/>
          <p:cNvPicPr>
            <a:picLocks noChangeAspect="1" noChangeArrowheads="1"/>
          </p:cNvPicPr>
          <p:nvPr/>
        </p:nvPicPr>
        <p:blipFill rotWithShape="1">
          <a:blip r:embed="rId3">
            <a:extLst>
              <a:ext uri="{28A0092B-C50C-407E-A947-70E740481C1C}">
                <a14:useLocalDpi xmlns:a14="http://schemas.microsoft.com/office/drawing/2010/main" val="0"/>
              </a:ext>
            </a:extLst>
          </a:blip>
          <a:srcRect l="18575" r="20395"/>
          <a:stretch/>
        </p:blipFill>
        <p:spPr bwMode="auto">
          <a:xfrm>
            <a:off x="1475344" y="3277406"/>
            <a:ext cx="1113312" cy="1415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83455BFE-235A-4A93-8375-D980F696F5BE}"/>
              </a:ext>
            </a:extLst>
          </p:cNvPr>
          <p:cNvSpPr>
            <a:spLocks noGrp="1"/>
          </p:cNvSpPr>
          <p:nvPr>
            <p:ph type="body" sz="quarter" idx="11"/>
          </p:nvPr>
        </p:nvSpPr>
        <p:spPr>
          <a:xfrm>
            <a:off x="2711000" y="5122398"/>
            <a:ext cx="8620458" cy="603818"/>
          </a:xfrm>
        </p:spPr>
        <p:txBody>
          <a:bodyPr>
            <a:normAutofit/>
          </a:bodyPr>
          <a:lstStyle/>
          <a:p>
            <a:r>
              <a:rPr lang="en-US" dirty="0"/>
              <a:t>Follow us on LinkedIn: </a:t>
            </a:r>
            <a:r>
              <a:rPr lang="en-US" dirty="0">
                <a:solidFill>
                  <a:srgbClr val="0000FF"/>
                </a:solidFill>
              </a:rPr>
              <a:t>/company/californiahcd</a:t>
            </a:r>
            <a:endParaRPr lang="en-US" dirty="0"/>
          </a:p>
        </p:txBody>
      </p:sp>
      <p:pic>
        <p:nvPicPr>
          <p:cNvPr id="4" name="Picture 3" descr="LinkedI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6987" y="4997165"/>
            <a:ext cx="1001669" cy="1001669"/>
          </a:xfrm>
          <a:prstGeom prst="rect">
            <a:avLst/>
          </a:prstGeom>
        </p:spPr>
      </p:pic>
    </p:spTree>
    <p:extLst>
      <p:ext uri="{BB962C8B-B14F-4D97-AF65-F5344CB8AC3E}">
        <p14:creationId xmlns:p14="http://schemas.microsoft.com/office/powerpoint/2010/main" val="368909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Introductions</a:t>
            </a:r>
          </a:p>
        </p:txBody>
      </p:sp>
      <p:sp>
        <p:nvSpPr>
          <p:cNvPr id="3" name="Content Placeholder 2"/>
          <p:cNvSpPr>
            <a:spLocks noGrp="1"/>
          </p:cNvSpPr>
          <p:nvPr>
            <p:ph idx="1"/>
          </p:nvPr>
        </p:nvSpPr>
        <p:spPr/>
        <p:txBody>
          <a:bodyPr>
            <a:normAutofit/>
          </a:bodyPr>
          <a:lstStyle/>
          <a:p>
            <a:pPr marL="0" indent="0">
              <a:buNone/>
            </a:pPr>
            <a:r>
              <a:rPr lang="en-US" sz="2800" b="1" dirty="0">
                <a:latin typeface="Arial"/>
                <a:cs typeface="Arial"/>
              </a:rPr>
              <a:t>Tribal Members and Partners</a:t>
            </a:r>
            <a:endParaRPr lang="en-US" sz="2800" b="1" dirty="0"/>
          </a:p>
          <a:p>
            <a:r>
              <a:rPr lang="en-US" sz="2800" dirty="0">
                <a:latin typeface="Arial"/>
                <a:cs typeface="Arial"/>
              </a:rPr>
              <a:t>Name</a:t>
            </a:r>
          </a:p>
          <a:p>
            <a:r>
              <a:rPr lang="en-US" sz="2800" dirty="0">
                <a:latin typeface="Arial"/>
                <a:cs typeface="Arial"/>
              </a:rPr>
              <a:t>Role</a:t>
            </a:r>
          </a:p>
          <a:p>
            <a:r>
              <a:rPr lang="en-US" sz="2800" dirty="0">
                <a:latin typeface="Arial"/>
                <a:cs typeface="Arial"/>
              </a:rPr>
              <a:t>Organization</a:t>
            </a:r>
          </a:p>
          <a:p>
            <a:r>
              <a:rPr lang="en-US" sz="2800" dirty="0">
                <a:latin typeface="Arial"/>
                <a:cs typeface="Arial"/>
              </a:rPr>
              <a:t>Is your tribe federally recognized? </a:t>
            </a:r>
          </a:p>
          <a:p>
            <a:endParaRPr lang="en-US" sz="2800" dirty="0"/>
          </a:p>
        </p:txBody>
      </p:sp>
    </p:spTree>
    <p:extLst>
      <p:ext uri="{BB962C8B-B14F-4D97-AF65-F5344CB8AC3E}">
        <p14:creationId xmlns:p14="http://schemas.microsoft.com/office/powerpoint/2010/main" val="187331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6"/>
                </a:solidFill>
              </a:rPr>
              <a:t>Welcome</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2800" dirty="0"/>
              <a:t>Welcome from </a:t>
            </a:r>
            <a:r>
              <a:rPr lang="en-US" sz="2800" dirty="0" smtClean="0"/>
              <a:t>Branch Chief, Craig Morrow</a:t>
            </a:r>
            <a:endParaRPr lang="en-US" sz="2800" dirty="0"/>
          </a:p>
        </p:txBody>
      </p:sp>
    </p:spTree>
    <p:extLst>
      <p:ext uri="{BB962C8B-B14F-4D97-AF65-F5344CB8AC3E}">
        <p14:creationId xmlns:p14="http://schemas.microsoft.com/office/powerpoint/2010/main" val="2140181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accent6"/>
                </a:solidFill>
              </a:rPr>
              <a:t>Getting Started</a:t>
            </a:r>
          </a:p>
        </p:txBody>
      </p:sp>
    </p:spTree>
    <p:extLst>
      <p:ext uri="{BB962C8B-B14F-4D97-AF65-F5344CB8AC3E}">
        <p14:creationId xmlns:p14="http://schemas.microsoft.com/office/powerpoint/2010/main" val="2184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Purpose</a:t>
            </a:r>
          </a:p>
        </p:txBody>
      </p:sp>
      <p:sp>
        <p:nvSpPr>
          <p:cNvPr id="3" name="Content Placeholder 2"/>
          <p:cNvSpPr>
            <a:spLocks noGrp="1"/>
          </p:cNvSpPr>
          <p:nvPr>
            <p:ph idx="1"/>
          </p:nvPr>
        </p:nvSpPr>
        <p:spPr/>
        <p:txBody>
          <a:bodyPr/>
          <a:lstStyle/>
          <a:p>
            <a:pPr marL="0" indent="0">
              <a:buNone/>
            </a:pPr>
            <a:r>
              <a:rPr lang="en-US" sz="2800" dirty="0"/>
              <a:t>Joe Serna, Jr. Farmworker Housing Grant (FHWG) Program funds will be used to provide deferred-payment loans for new construction or rehabilitation of multifamily housing and grants for single-family new construction or owner-occupied rehabilitation programs, to address the housing needs of agricultural workers. </a:t>
            </a:r>
          </a:p>
          <a:p>
            <a:pPr marL="0" indent="0">
              <a:buNone/>
            </a:pPr>
            <a:endParaRPr lang="en-US" dirty="0"/>
          </a:p>
        </p:txBody>
      </p:sp>
    </p:spTree>
    <p:extLst>
      <p:ext uri="{BB962C8B-B14F-4D97-AF65-F5344CB8AC3E}">
        <p14:creationId xmlns:p14="http://schemas.microsoft.com/office/powerpoint/2010/main" val="19356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6"/>
                </a:solidFill>
              </a:rPr>
              <a:t>Authorities</a:t>
            </a:r>
          </a:p>
        </p:txBody>
      </p:sp>
      <p:sp>
        <p:nvSpPr>
          <p:cNvPr id="3" name="Content Placeholder 2"/>
          <p:cNvSpPr>
            <a:spLocks noGrp="1"/>
          </p:cNvSpPr>
          <p:nvPr>
            <p:ph idx="1"/>
          </p:nvPr>
        </p:nvSpPr>
        <p:spPr/>
        <p:txBody>
          <a:bodyPr/>
          <a:lstStyle/>
          <a:p>
            <a:pPr marL="0" indent="0">
              <a:buNone/>
            </a:pPr>
            <a:r>
              <a:rPr lang="en-US" sz="2800" b="1" dirty="0"/>
              <a:t>Governed</a:t>
            </a:r>
            <a:r>
              <a:rPr lang="en-US" sz="2800" dirty="0"/>
              <a:t> </a:t>
            </a:r>
            <a:r>
              <a:rPr lang="en-US" sz="2800" b="1" dirty="0"/>
              <a:t>by:</a:t>
            </a:r>
          </a:p>
          <a:p>
            <a:r>
              <a:rPr lang="en-US" sz="2800" dirty="0"/>
              <a:t>2017 Uniform Multifamily Regulations (commonly referred to as UMR’s) </a:t>
            </a:r>
            <a:endParaRPr lang="en-US" sz="2800" b="1" dirty="0"/>
          </a:p>
          <a:p>
            <a:r>
              <a:rPr lang="en-US" sz="2800" dirty="0"/>
              <a:t>State Program Regulations: Title 25 California Code of Regulations (CCR) Section 7200</a:t>
            </a:r>
          </a:p>
          <a:p>
            <a:r>
              <a:rPr lang="en-US" sz="2800" dirty="0"/>
              <a:t>Notice of Funding Availability (NOFA) and Notice of Guidelines Memorandum</a:t>
            </a:r>
          </a:p>
          <a:p>
            <a:endParaRPr lang="en-US" dirty="0"/>
          </a:p>
        </p:txBody>
      </p:sp>
    </p:spTree>
    <p:extLst>
      <p:ext uri="{BB962C8B-B14F-4D97-AF65-F5344CB8AC3E}">
        <p14:creationId xmlns:p14="http://schemas.microsoft.com/office/powerpoint/2010/main" val="2571814343"/>
      </p:ext>
    </p:extLst>
  </p:cSld>
  <p:clrMapOvr>
    <a:masterClrMapping/>
  </p:clrMapOvr>
</p:sld>
</file>

<file path=ppt/theme/theme1.xml><?xml version="1.0" encoding="utf-8"?>
<a:theme xmlns:a="http://schemas.openxmlformats.org/drawingml/2006/main" name="HCDPowerPointTemplate_printfriendly">
  <a:themeElements>
    <a:clrScheme name="HCD Medium Background">
      <a:dk1>
        <a:srgbClr val="F69B11"/>
      </a:dk1>
      <a:lt1>
        <a:sysClr val="window" lastClr="FFFFFF"/>
      </a:lt1>
      <a:dk2>
        <a:srgbClr val="3396C0"/>
      </a:dk2>
      <a:lt2>
        <a:srgbClr val="FFFFFF"/>
      </a:lt2>
      <a:accent1>
        <a:srgbClr val="F69B11"/>
      </a:accent1>
      <a:accent2>
        <a:srgbClr val="EA1011"/>
      </a:accent2>
      <a:accent3>
        <a:srgbClr val="B3C042"/>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4B0E415642404683A8ED06C0969C93" ma:contentTypeVersion="12" ma:contentTypeDescription="Create a new document." ma:contentTypeScope="" ma:versionID="fcfb6f6bc10a5b4bc07c3b209a5ac367">
  <xsd:schema xmlns:xsd="http://www.w3.org/2001/XMLSchema" xmlns:xs="http://www.w3.org/2001/XMLSchema" xmlns:p="http://schemas.microsoft.com/office/2006/metadata/properties" xmlns:ns1="http://schemas.microsoft.com/sharepoint/v3" xmlns:ns3="12b29d70-2e06-4145-b142-6ab6d965417e" xmlns:ns4="f486c783-e22e-4aa7-83c2-57614c68354c" targetNamespace="http://schemas.microsoft.com/office/2006/metadata/properties" ma:root="true" ma:fieldsID="a057cf70e0ce268ffc8926d0b19a7738" ns1:_="" ns3:_="" ns4:_="">
    <xsd:import namespace="http://schemas.microsoft.com/sharepoint/v3"/>
    <xsd:import namespace="12b29d70-2e06-4145-b142-6ab6d965417e"/>
    <xsd:import namespace="f486c783-e22e-4aa7-83c2-57614c68354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b29d70-2e06-4145-b142-6ab6d9654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86c783-e22e-4aa7-83c2-57614c68354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48BF55F-3712-49B8-8406-46E08BDC9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b29d70-2e06-4145-b142-6ab6d965417e"/>
    <ds:schemaRef ds:uri="f486c783-e22e-4aa7-83c2-57614c683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F33CD4-91E5-4E08-8C1A-B401D4196682}">
  <ds:schemaRefs>
    <ds:schemaRef ds:uri="http://schemas.microsoft.com/sharepoint/v3/contenttype/forms"/>
  </ds:schemaRefs>
</ds:datastoreItem>
</file>

<file path=customXml/itemProps3.xml><?xml version="1.0" encoding="utf-8"?>
<ds:datastoreItem xmlns:ds="http://schemas.openxmlformats.org/officeDocument/2006/customXml" ds:itemID="{272B3A34-E7D4-43EE-B3EC-618A85E9432E}">
  <ds:schemaRefs>
    <ds:schemaRef ds:uri="http://www.w3.org/XML/1998/namespace"/>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sharepoint/v3"/>
    <ds:schemaRef ds:uri="http://schemas.microsoft.com/office/infopath/2007/PartnerControls"/>
    <ds:schemaRef ds:uri="f486c783-e22e-4aa7-83c2-57614c68354c"/>
    <ds:schemaRef ds:uri="12b29d70-2e06-4145-b142-6ab6d965417e"/>
  </ds:schemaRefs>
</ds:datastoreItem>
</file>

<file path=docProps/app.xml><?xml version="1.0" encoding="utf-8"?>
<Properties xmlns="http://schemas.openxmlformats.org/officeDocument/2006/extended-properties" xmlns:vt="http://schemas.openxmlformats.org/officeDocument/2006/docPropsVTypes">
  <Template/>
  <TotalTime>7790</TotalTime>
  <Words>1707</Words>
  <Application>Microsoft Office PowerPoint</Application>
  <PresentationFormat>Widescreen</PresentationFormat>
  <Paragraphs>247</Paragraphs>
  <Slides>49</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HCDPowerPointTemplate_printfriendly</vt:lpstr>
      <vt:lpstr>  Joe Serna, Jr. Farmworker Housing Grant Program  Overview</vt:lpstr>
      <vt:lpstr>AGENDA</vt:lpstr>
      <vt:lpstr>HCD Staff (1 of 2)</vt:lpstr>
      <vt:lpstr>HCD Staff (2 of 2)</vt:lpstr>
      <vt:lpstr>Introductions</vt:lpstr>
      <vt:lpstr>Welcome</vt:lpstr>
      <vt:lpstr>Getting Started</vt:lpstr>
      <vt:lpstr>Purpose</vt:lpstr>
      <vt:lpstr>Authorities</vt:lpstr>
      <vt:lpstr>Important Dates</vt:lpstr>
      <vt:lpstr>Key Definitions (1 of 6)</vt:lpstr>
      <vt:lpstr>Key Definitions (2 of 6)</vt:lpstr>
      <vt:lpstr>Key Definitions (3 of 6)</vt:lpstr>
      <vt:lpstr>Key Definitions (4 of 6)</vt:lpstr>
      <vt:lpstr>Key Definitions (5 of 6)</vt:lpstr>
      <vt:lpstr>Key Definitions (6 of 6)</vt:lpstr>
      <vt:lpstr> APPLICANT ELIGIBILITY AND EXPERIENCE</vt:lpstr>
      <vt:lpstr>Applicant Eligibility</vt:lpstr>
      <vt:lpstr> Applicant Experience  Rental Housing</vt:lpstr>
      <vt:lpstr>Applicant Experience  Single-Family </vt:lpstr>
      <vt:lpstr>Applicant Experience  Manufactured Homes</vt:lpstr>
      <vt:lpstr>Eligible Activities</vt:lpstr>
      <vt:lpstr>Eligible Activities </vt:lpstr>
      <vt:lpstr>Eligible Activities (continued)</vt:lpstr>
      <vt:lpstr>GRANT AMOUNTS AND REQUIREMENTS</vt:lpstr>
      <vt:lpstr>Maximum Grant  Amounts</vt:lpstr>
      <vt:lpstr>Loan Terms Made by the Grantee to an Eligible Agricultural Household</vt:lpstr>
      <vt:lpstr>LOAN AMOUNTS AND REQUIREMENTS</vt:lpstr>
      <vt:lpstr>Maximum Project Funding Amounts</vt:lpstr>
      <vt:lpstr>Loan Limits</vt:lpstr>
      <vt:lpstr>TCAC Opportunity Map</vt:lpstr>
      <vt:lpstr>Funding  Options</vt:lpstr>
      <vt:lpstr>MINIMUM NUMBER OF ASSISTED  UNITS AND AFFORDABILITY</vt:lpstr>
      <vt:lpstr>Rental Housing Development</vt:lpstr>
      <vt:lpstr>SITE CONTROL</vt:lpstr>
      <vt:lpstr>Site Control Requirement</vt:lpstr>
      <vt:lpstr>Site Control Examples</vt:lpstr>
      <vt:lpstr>THRESHOLD</vt:lpstr>
      <vt:lpstr>Threshold Requirements</vt:lpstr>
      <vt:lpstr>FEASIBILITY</vt:lpstr>
      <vt:lpstr>Financial Feasibility</vt:lpstr>
      <vt:lpstr>EVALUATION CRITERIA </vt:lpstr>
      <vt:lpstr>Evaluation Criteria</vt:lpstr>
      <vt:lpstr>Application Basics</vt:lpstr>
      <vt:lpstr>Potential Program Barriers </vt:lpstr>
      <vt:lpstr>HCD Contact Information (1 of 2)</vt:lpstr>
      <vt:lpstr>HCD Contact Information (2 of 2)</vt:lpstr>
      <vt:lpstr>Stay in the know: Sign up for HCD email at www.hcd.ca.gov   </vt:lpstr>
      <vt:lpstr>Follow HCD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HCD PowerPoint Template - curve - ADA Compliant (PPT)</dc:title>
  <dc:creator>Gerberding, Evan@HCD</dc:creator>
  <cp:lastModifiedBy>Lopez, Amy@HCD</cp:lastModifiedBy>
  <cp:revision>84</cp:revision>
  <dcterms:created xsi:type="dcterms:W3CDTF">2014-11-05T16:55:42Z</dcterms:created>
  <dcterms:modified xsi:type="dcterms:W3CDTF">2021-03-12T21:59:11Z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0x0101007F4B0E415642404683A8ED06C0969C93</vt:lpwstr>
  </property>
  <property fmtid="{D5CDD505-2E9C-101B-9397-08002B2CF9AE}" pid="3" name="scFormCategory">
    <vt:lpwstr/>
  </property>
  <property fmtid="{D5CDD505-2E9C-101B-9397-08002B2CF9AE}" pid="4" name="hcdBestPracticeCategory">
    <vt:lpwstr/>
  </property>
  <property fmtid="{D5CDD505-2E9C-101B-9397-08002B2CF9AE}" pid="5" name="d260d88e75e548919ebf457822b95317">
    <vt:lpwstr/>
  </property>
  <property fmtid="{D5CDD505-2E9C-101B-9397-08002B2CF9AE}" pid="6" name="ia305e36be864a37a3f9baaae8d00d7a">
    <vt:lpwstr/>
  </property>
  <property fmtid="{D5CDD505-2E9C-101B-9397-08002B2CF9AE}" pid="7" name="hcdDivision">
    <vt:lpwstr>31;#Executive|585f5787-2415-41a9-824c-3add0a090c0e</vt:lpwstr>
  </property>
  <property fmtid="{D5CDD505-2E9C-101B-9397-08002B2CF9AE}" pid="8" name="scFAQCategory">
    <vt:lpwstr/>
  </property>
  <property fmtid="{D5CDD505-2E9C-101B-9397-08002B2CF9AE}" pid="9" name="oc3d90a2fa0a41aa850640329994ad28">
    <vt:lpwstr/>
  </property>
  <property fmtid="{D5CDD505-2E9C-101B-9397-08002B2CF9AE}" pid="10" name="scDocCategory">
    <vt:lpwstr/>
  </property>
  <property fmtid="{D5CDD505-2E9C-101B-9397-08002B2CF9AE}" pid="11" name="scEntity">
    <vt:lpwstr/>
  </property>
  <property fmtid="{D5CDD505-2E9C-101B-9397-08002B2CF9AE}" pid="12" name="j2d57f71603c40278f3911e80114c834">
    <vt:lpwstr>Executive|585f5787-2415-41a9-824c-3add0a090c0e</vt:lpwstr>
  </property>
  <property fmtid="{D5CDD505-2E9C-101B-9397-08002B2CF9AE}" pid="13" name="n31f2283ff874f4abcf469000d322794">
    <vt:lpwstr/>
  </property>
  <property fmtid="{D5CDD505-2E9C-101B-9397-08002B2CF9AE}" pid="14" name="hcdPolicyProcedureCategory">
    <vt:lpwstr/>
  </property>
  <property fmtid="{D5CDD505-2E9C-101B-9397-08002B2CF9AE}" pid="15" name="ma673aa59e684c76899ca177a87bc61c">
    <vt:lpwstr/>
  </property>
  <property fmtid="{D5CDD505-2E9C-101B-9397-08002B2CF9AE}" pid="16" name="hcdTemplateCategory">
    <vt:lpwstr>152;#PowerPoint|09e14bd8-0e09-4f26-bd65-f05f53ee95f2</vt:lpwstr>
  </property>
  <property fmtid="{D5CDD505-2E9C-101B-9397-08002B2CF9AE}" pid="17" name="n51e836618f049ceb631e266cafbfcb4">
    <vt:lpwstr/>
  </property>
  <property fmtid="{D5CDD505-2E9C-101B-9397-08002B2CF9AE}" pid="18" name="HousingPackageCategory">
    <vt:lpwstr/>
  </property>
</Properties>
</file>